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Assistant Regular" panose="020B0604020202020204" charset="-79"/>
      <p:regular r:id="rId16"/>
    </p:embeddedFont>
    <p:embeddedFont>
      <p:font typeface="Assistant Regular Bold" panose="020B0604020202020204" charset="-79"/>
      <p:regular r:id="rId17"/>
    </p:embeddedFont>
    <p:embeddedFont>
      <p:font typeface="Canva Sans" panose="020B0604020202020204" charset="0"/>
      <p:regular r:id="rId18"/>
    </p:embeddedFont>
    <p:embeddedFont>
      <p:font typeface="Canva Sans Bold" panose="020B0604020202020204" charset="0"/>
      <p:regular r:id="rId19"/>
    </p:embeddedFont>
    <p:embeddedFont>
      <p:font typeface="Heebo Black" pitchFamily="2" charset="-79"/>
      <p:regular r:id="rId20"/>
      <p:bold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1" d="100"/>
          <a:sy n="51" d="100"/>
        </p:scale>
        <p:origin x="898" y="-43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svg>
</file>

<file path=ppt/media/image5.pn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1/17/2025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4.svg"/></Relationships>
</file>

<file path=ppt/slides/_rels/slide1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7.svg"/></Relationships>
</file>

<file path=ppt/slides/_rels/slide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image" Target="../media/image4.sv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7.sv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image" Target="../media/image4.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3123B"/>
        </a:solidFill>
        <a:effectLst/>
      </p:bgPr>
    </p:bg>
    <p:spTree>
      <p:nvGrpSpPr>
        <p:cNvPr id="1" name=""/>
        <p:cNvGrpSpPr/>
        <p:nvPr/>
      </p:nvGrpSpPr>
      <p:grpSpPr>
        <a:xfrm>
          <a:off x="0" y="0"/>
          <a:ext cx="0" cy="0"/>
          <a:chOff x="0" y="0"/>
          <a:chExt cx="0" cy="0"/>
        </a:xfrm>
      </p:grpSpPr>
      <p:sp>
        <p:nvSpPr>
          <p:cNvPr id="2" name="Freeform 2"/>
          <p:cNvSpPr/>
          <p:nvPr/>
        </p:nvSpPr>
        <p:spPr>
          <a:xfrm>
            <a:off x="-1687676" y="-2244933"/>
            <a:ext cx="11747274" cy="5668060"/>
          </a:xfrm>
          <a:custGeom>
            <a:avLst/>
            <a:gdLst/>
            <a:ahLst/>
            <a:cxnLst/>
            <a:rect l="l" t="t" r="r" b="b"/>
            <a:pathLst>
              <a:path w="11747274" h="5668060">
                <a:moveTo>
                  <a:pt x="0" y="0"/>
                </a:moveTo>
                <a:lnTo>
                  <a:pt x="11747274" y="0"/>
                </a:lnTo>
                <a:lnTo>
                  <a:pt x="11747274" y="5668060"/>
                </a:lnTo>
                <a:lnTo>
                  <a:pt x="0" y="5668060"/>
                </a:lnTo>
                <a:lnTo>
                  <a:pt x="0" y="0"/>
                </a:lnTo>
                <a:close/>
              </a:path>
            </a:pathLst>
          </a:custGeom>
          <a:blipFill>
            <a:blip r:embed="rId2"/>
            <a:stretch>
              <a:fillRect/>
            </a:stretch>
          </a:blipFill>
        </p:spPr>
      </p:sp>
      <p:sp>
        <p:nvSpPr>
          <p:cNvPr id="3" name="Freeform 3"/>
          <p:cNvSpPr/>
          <p:nvPr/>
        </p:nvSpPr>
        <p:spPr>
          <a:xfrm rot="-10800000">
            <a:off x="10059598" y="6176464"/>
            <a:ext cx="11992069" cy="5786173"/>
          </a:xfrm>
          <a:custGeom>
            <a:avLst/>
            <a:gdLst/>
            <a:ahLst/>
            <a:cxnLst/>
            <a:rect l="l" t="t" r="r" b="b"/>
            <a:pathLst>
              <a:path w="11992069" h="5786173">
                <a:moveTo>
                  <a:pt x="0" y="0"/>
                </a:moveTo>
                <a:lnTo>
                  <a:pt x="11992069" y="0"/>
                </a:lnTo>
                <a:lnTo>
                  <a:pt x="11992069" y="5786173"/>
                </a:lnTo>
                <a:lnTo>
                  <a:pt x="0" y="5786173"/>
                </a:lnTo>
                <a:lnTo>
                  <a:pt x="0" y="0"/>
                </a:lnTo>
                <a:close/>
              </a:path>
            </a:pathLst>
          </a:custGeom>
          <a:blipFill>
            <a:blip r:embed="rId2"/>
            <a:stretch>
              <a:fillRect/>
            </a:stretch>
          </a:blipFill>
        </p:spPr>
      </p:sp>
      <p:sp>
        <p:nvSpPr>
          <p:cNvPr id="4" name="TextBox 4"/>
          <p:cNvSpPr txBox="1"/>
          <p:nvPr/>
        </p:nvSpPr>
        <p:spPr>
          <a:xfrm>
            <a:off x="3401847" y="3057167"/>
            <a:ext cx="11484305" cy="3632182"/>
          </a:xfrm>
          <a:prstGeom prst="rect">
            <a:avLst/>
          </a:prstGeom>
        </p:spPr>
        <p:txBody>
          <a:bodyPr lIns="0" tIns="0" rIns="0" bIns="0" rtlCol="0" anchor="t">
            <a:spAutoFit/>
          </a:bodyPr>
          <a:lstStyle/>
          <a:p>
            <a:pPr algn="ctr">
              <a:lnSpc>
                <a:spcPts val="13999"/>
              </a:lnSpc>
            </a:pPr>
            <a:r>
              <a:rPr lang="en-US" sz="13999" b="1" spc="279">
                <a:solidFill>
                  <a:srgbClr val="FFFFFF"/>
                </a:solidFill>
                <a:latin typeface="Heebo Black"/>
                <a:ea typeface="Heebo Black"/>
                <a:cs typeface="Heebo Black"/>
                <a:sym typeface="Heebo Black"/>
              </a:rPr>
              <a:t>SMART HELMET</a:t>
            </a:r>
          </a:p>
        </p:txBody>
      </p:sp>
      <p:sp>
        <p:nvSpPr>
          <p:cNvPr id="5" name="Freeform 5"/>
          <p:cNvSpPr/>
          <p:nvPr/>
        </p:nvSpPr>
        <p:spPr>
          <a:xfrm>
            <a:off x="1028700" y="8022038"/>
            <a:ext cx="1304761" cy="1236262"/>
          </a:xfrm>
          <a:custGeom>
            <a:avLst/>
            <a:gdLst/>
            <a:ahLst/>
            <a:cxnLst/>
            <a:rect l="l" t="t" r="r" b="b"/>
            <a:pathLst>
              <a:path w="1304761" h="1236262">
                <a:moveTo>
                  <a:pt x="0" y="0"/>
                </a:moveTo>
                <a:lnTo>
                  <a:pt x="1304761" y="0"/>
                </a:lnTo>
                <a:lnTo>
                  <a:pt x="1304761" y="1236262"/>
                </a:lnTo>
                <a:lnTo>
                  <a:pt x="0" y="1236262"/>
                </a:lnTo>
                <a:lnTo>
                  <a:pt x="0" y="0"/>
                </a:lnTo>
                <a:close/>
              </a:path>
            </a:pathLst>
          </a:custGeom>
          <a:blipFill>
            <a:blip r:embed="rId3"/>
            <a:stretch>
              <a:fillRect/>
            </a:stretch>
          </a:blipFill>
        </p:spPr>
      </p:sp>
      <p:sp>
        <p:nvSpPr>
          <p:cNvPr id="6" name="Freeform 6"/>
          <p:cNvSpPr/>
          <p:nvPr/>
        </p:nvSpPr>
        <p:spPr>
          <a:xfrm>
            <a:off x="15954539" y="1028700"/>
            <a:ext cx="1304761" cy="1236262"/>
          </a:xfrm>
          <a:custGeom>
            <a:avLst/>
            <a:gdLst/>
            <a:ahLst/>
            <a:cxnLst/>
            <a:rect l="l" t="t" r="r" b="b"/>
            <a:pathLst>
              <a:path w="1304761" h="1236262">
                <a:moveTo>
                  <a:pt x="0" y="0"/>
                </a:moveTo>
                <a:lnTo>
                  <a:pt x="1304761" y="0"/>
                </a:lnTo>
                <a:lnTo>
                  <a:pt x="1304761" y="1236262"/>
                </a:lnTo>
                <a:lnTo>
                  <a:pt x="0" y="1236262"/>
                </a:lnTo>
                <a:lnTo>
                  <a:pt x="0" y="0"/>
                </a:lnTo>
                <a:close/>
              </a:path>
            </a:pathLst>
          </a:custGeom>
          <a:blipFill>
            <a:blip r:embed="rId3"/>
            <a:stretch>
              <a:fillRect/>
            </a:stretch>
          </a:blipFill>
        </p:spPr>
      </p:sp>
      <p:sp>
        <p:nvSpPr>
          <p:cNvPr id="7" name="Freeform 7"/>
          <p:cNvSpPr/>
          <p:nvPr/>
        </p:nvSpPr>
        <p:spPr>
          <a:xfrm>
            <a:off x="-778351" y="6352898"/>
            <a:ext cx="2459432" cy="2287272"/>
          </a:xfrm>
          <a:custGeom>
            <a:avLst/>
            <a:gdLst/>
            <a:ahLst/>
            <a:cxnLst/>
            <a:rect l="l" t="t" r="r" b="b"/>
            <a:pathLst>
              <a:path w="2459432" h="2287272">
                <a:moveTo>
                  <a:pt x="0" y="0"/>
                </a:moveTo>
                <a:lnTo>
                  <a:pt x="2459432" y="0"/>
                </a:lnTo>
                <a:lnTo>
                  <a:pt x="2459432" y="2287271"/>
                </a:lnTo>
                <a:lnTo>
                  <a:pt x="0" y="228727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a:off x="16606919" y="1646831"/>
            <a:ext cx="2459432" cy="2287272"/>
          </a:xfrm>
          <a:custGeom>
            <a:avLst/>
            <a:gdLst/>
            <a:ahLst/>
            <a:cxnLst/>
            <a:rect l="l" t="t" r="r" b="b"/>
            <a:pathLst>
              <a:path w="2459432" h="2287272">
                <a:moveTo>
                  <a:pt x="0" y="0"/>
                </a:moveTo>
                <a:lnTo>
                  <a:pt x="2459432" y="0"/>
                </a:lnTo>
                <a:lnTo>
                  <a:pt x="2459432" y="2287271"/>
                </a:lnTo>
                <a:lnTo>
                  <a:pt x="0" y="228727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TextBox 9"/>
          <p:cNvSpPr txBox="1"/>
          <p:nvPr/>
        </p:nvSpPr>
        <p:spPr>
          <a:xfrm>
            <a:off x="2900391" y="7068903"/>
            <a:ext cx="11985762" cy="1811020"/>
          </a:xfrm>
          <a:prstGeom prst="rect">
            <a:avLst/>
          </a:prstGeom>
        </p:spPr>
        <p:txBody>
          <a:bodyPr lIns="0" tIns="0" rIns="0" bIns="0" rtlCol="0" anchor="t">
            <a:spAutoFit/>
          </a:bodyPr>
          <a:lstStyle/>
          <a:p>
            <a:pPr algn="ctr">
              <a:lnSpc>
                <a:spcPts val="7279"/>
              </a:lnSpc>
            </a:pPr>
            <a:r>
              <a:rPr lang="en-US" sz="5199" b="1">
                <a:solidFill>
                  <a:srgbClr val="FFFFFF"/>
                </a:solidFill>
                <a:latin typeface="Canva Sans Bold"/>
                <a:ea typeface="Canva Sans Bold"/>
                <a:cs typeface="Canva Sans Bold"/>
                <a:sym typeface="Canva Sans Bold"/>
              </a:rPr>
              <a:t>:Revolutionizing Safety and Technology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9548162" y="1104900"/>
            <a:ext cx="7707399" cy="2251523"/>
          </a:xfrm>
          <a:prstGeom prst="rect">
            <a:avLst/>
          </a:prstGeom>
        </p:spPr>
        <p:txBody>
          <a:bodyPr lIns="0" tIns="0" rIns="0" bIns="0" rtlCol="0" anchor="t">
            <a:spAutoFit/>
          </a:bodyPr>
          <a:lstStyle/>
          <a:p>
            <a:pPr algn="r">
              <a:lnSpc>
                <a:spcPts val="8799"/>
              </a:lnSpc>
            </a:pPr>
            <a:r>
              <a:rPr lang="en-US" sz="7999" b="1">
                <a:solidFill>
                  <a:srgbClr val="8D0A75"/>
                </a:solidFill>
                <a:latin typeface="Heebo Black"/>
                <a:ea typeface="Heebo Black"/>
                <a:cs typeface="Heebo Black"/>
                <a:sym typeface="Heebo Black"/>
              </a:rPr>
              <a:t> Functionality</a:t>
            </a:r>
          </a:p>
          <a:p>
            <a:pPr algn="r">
              <a:lnSpc>
                <a:spcPts val="8800"/>
              </a:lnSpc>
            </a:pPr>
            <a:endParaRPr lang="en-US" sz="7999" b="1">
              <a:solidFill>
                <a:srgbClr val="8D0A75"/>
              </a:solidFill>
              <a:latin typeface="Heebo Black"/>
              <a:ea typeface="Heebo Black"/>
              <a:cs typeface="Heebo Black"/>
              <a:sym typeface="Heebo Black"/>
            </a:endParaRPr>
          </a:p>
        </p:txBody>
      </p:sp>
      <p:sp>
        <p:nvSpPr>
          <p:cNvPr id="3" name="Freeform 3"/>
          <p:cNvSpPr/>
          <p:nvPr/>
        </p:nvSpPr>
        <p:spPr>
          <a:xfrm rot="2126705">
            <a:off x="129755" y="-325586"/>
            <a:ext cx="3288317" cy="3144454"/>
          </a:xfrm>
          <a:custGeom>
            <a:avLst/>
            <a:gdLst/>
            <a:ahLst/>
            <a:cxnLst/>
            <a:rect l="l" t="t" r="r" b="b"/>
            <a:pathLst>
              <a:path w="3288317" h="3144454">
                <a:moveTo>
                  <a:pt x="0" y="0"/>
                </a:moveTo>
                <a:lnTo>
                  <a:pt x="3288318" y="0"/>
                </a:lnTo>
                <a:lnTo>
                  <a:pt x="3288318" y="3144453"/>
                </a:lnTo>
                <a:lnTo>
                  <a:pt x="0" y="3144453"/>
                </a:lnTo>
                <a:lnTo>
                  <a:pt x="0" y="0"/>
                </a:lnTo>
                <a:close/>
              </a:path>
            </a:pathLst>
          </a:custGeom>
          <a:blipFill>
            <a:blip r:embed="rId2"/>
            <a:stretch>
              <a:fillRect/>
            </a:stretch>
          </a:blipFill>
        </p:spPr>
      </p:sp>
      <p:sp>
        <p:nvSpPr>
          <p:cNvPr id="4" name="TextBox 4"/>
          <p:cNvSpPr txBox="1"/>
          <p:nvPr/>
        </p:nvSpPr>
        <p:spPr>
          <a:xfrm>
            <a:off x="1571463" y="1379990"/>
            <a:ext cx="811996" cy="713215"/>
          </a:xfrm>
          <a:prstGeom prst="rect">
            <a:avLst/>
          </a:prstGeom>
        </p:spPr>
        <p:txBody>
          <a:bodyPr lIns="0" tIns="0" rIns="0" bIns="0" rtlCol="0" anchor="t">
            <a:spAutoFit/>
          </a:bodyPr>
          <a:lstStyle/>
          <a:p>
            <a:pPr algn="l">
              <a:lnSpc>
                <a:spcPts val="5500"/>
              </a:lnSpc>
            </a:pPr>
            <a:r>
              <a:rPr lang="en-US" sz="5000" b="1">
                <a:solidFill>
                  <a:srgbClr val="FFFFFF"/>
                </a:solidFill>
                <a:latin typeface="Heebo Black"/>
                <a:ea typeface="Heebo Black"/>
                <a:cs typeface="Heebo Black"/>
                <a:sym typeface="Heebo Black"/>
              </a:rPr>
              <a:t>10</a:t>
            </a:r>
          </a:p>
        </p:txBody>
      </p:sp>
      <p:sp>
        <p:nvSpPr>
          <p:cNvPr id="5" name="Freeform 5"/>
          <p:cNvSpPr/>
          <p:nvPr/>
        </p:nvSpPr>
        <p:spPr>
          <a:xfrm>
            <a:off x="5592268" y="-660211"/>
            <a:ext cx="2459432" cy="2287272"/>
          </a:xfrm>
          <a:custGeom>
            <a:avLst/>
            <a:gdLst/>
            <a:ahLst/>
            <a:cxnLst/>
            <a:rect l="l" t="t" r="r" b="b"/>
            <a:pathLst>
              <a:path w="2459432" h="2287272">
                <a:moveTo>
                  <a:pt x="0" y="0"/>
                </a:moveTo>
                <a:lnTo>
                  <a:pt x="2459432" y="0"/>
                </a:lnTo>
                <a:lnTo>
                  <a:pt x="2459432" y="2287271"/>
                </a:lnTo>
                <a:lnTo>
                  <a:pt x="0" y="228727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6" name="Group 6"/>
          <p:cNvGrpSpPr/>
          <p:nvPr/>
        </p:nvGrpSpPr>
        <p:grpSpPr>
          <a:xfrm>
            <a:off x="5055781" y="3553248"/>
            <a:ext cx="3532407" cy="4307168"/>
            <a:chOff x="0" y="0"/>
            <a:chExt cx="4709875" cy="5742890"/>
          </a:xfrm>
        </p:grpSpPr>
        <p:sp>
          <p:nvSpPr>
            <p:cNvPr id="7" name="TextBox 7"/>
            <p:cNvSpPr txBox="1"/>
            <p:nvPr/>
          </p:nvSpPr>
          <p:spPr>
            <a:xfrm>
              <a:off x="0" y="1640094"/>
              <a:ext cx="4709875" cy="1422085"/>
            </a:xfrm>
            <a:prstGeom prst="rect">
              <a:avLst/>
            </a:prstGeom>
          </p:spPr>
          <p:txBody>
            <a:bodyPr lIns="0" tIns="0" rIns="0" bIns="0" rtlCol="0" anchor="t">
              <a:spAutoFit/>
            </a:bodyPr>
            <a:lstStyle/>
            <a:p>
              <a:pPr algn="l">
                <a:lnSpc>
                  <a:spcPts val="4200"/>
                </a:lnSpc>
              </a:pPr>
              <a:r>
                <a:rPr lang="en-US" sz="3500">
                  <a:solidFill>
                    <a:srgbClr val="33123B"/>
                  </a:solidFill>
                  <a:latin typeface="Heebo Black"/>
                  <a:ea typeface="Heebo Black"/>
                  <a:cs typeface="Heebo Black"/>
                  <a:sym typeface="Heebo Black"/>
                </a:rPr>
                <a:t>Hands-free Communication:</a:t>
              </a:r>
            </a:p>
          </p:txBody>
        </p:sp>
        <p:sp>
          <p:nvSpPr>
            <p:cNvPr id="8" name="TextBox 8"/>
            <p:cNvSpPr txBox="1"/>
            <p:nvPr/>
          </p:nvSpPr>
          <p:spPr>
            <a:xfrm>
              <a:off x="0" y="3740274"/>
              <a:ext cx="4709875" cy="2002616"/>
            </a:xfrm>
            <a:prstGeom prst="rect">
              <a:avLst/>
            </a:prstGeom>
          </p:spPr>
          <p:txBody>
            <a:bodyPr lIns="0" tIns="0" rIns="0" bIns="0" rtlCol="0" anchor="t">
              <a:spAutoFit/>
            </a:bodyPr>
            <a:lstStyle/>
            <a:p>
              <a:pPr algn="l">
                <a:lnSpc>
                  <a:spcPts val="3000"/>
                </a:lnSpc>
              </a:pPr>
              <a:r>
                <a:rPr lang="en-US" sz="2500">
                  <a:solidFill>
                    <a:srgbClr val="33123B"/>
                  </a:solidFill>
                  <a:latin typeface="Assistant Regular"/>
                  <a:ea typeface="Assistant Regular"/>
                  <a:cs typeface="Assistant Regular"/>
                  <a:sym typeface="Assistant Regular"/>
                </a:rPr>
                <a:t>Answering calls or receiving notifications without using hands, reducing distractions.</a:t>
              </a:r>
            </a:p>
          </p:txBody>
        </p:sp>
        <p:sp>
          <p:nvSpPr>
            <p:cNvPr id="9" name="TextBox 9"/>
            <p:cNvSpPr txBox="1"/>
            <p:nvPr/>
          </p:nvSpPr>
          <p:spPr>
            <a:xfrm>
              <a:off x="0" y="66675"/>
              <a:ext cx="4709875" cy="1348195"/>
            </a:xfrm>
            <a:prstGeom prst="rect">
              <a:avLst/>
            </a:prstGeom>
          </p:spPr>
          <p:txBody>
            <a:bodyPr lIns="0" tIns="0" rIns="0" bIns="0" rtlCol="0" anchor="t">
              <a:spAutoFit/>
            </a:bodyPr>
            <a:lstStyle/>
            <a:p>
              <a:pPr algn="l">
                <a:lnSpc>
                  <a:spcPts val="7700"/>
                </a:lnSpc>
              </a:pPr>
              <a:r>
                <a:rPr lang="en-US" sz="7000" b="1">
                  <a:solidFill>
                    <a:srgbClr val="8D0A75"/>
                  </a:solidFill>
                  <a:latin typeface="Heebo Black"/>
                  <a:ea typeface="Heebo Black"/>
                  <a:cs typeface="Heebo Black"/>
                  <a:sym typeface="Heebo Black"/>
                </a:rPr>
                <a:t>02</a:t>
              </a:r>
            </a:p>
          </p:txBody>
        </p:sp>
      </p:grpSp>
      <p:grpSp>
        <p:nvGrpSpPr>
          <p:cNvPr id="10" name="Group 10"/>
          <p:cNvGrpSpPr/>
          <p:nvPr/>
        </p:nvGrpSpPr>
        <p:grpSpPr>
          <a:xfrm>
            <a:off x="9547700" y="3553248"/>
            <a:ext cx="3511625" cy="5738039"/>
            <a:chOff x="0" y="0"/>
            <a:chExt cx="4682166" cy="7650719"/>
          </a:xfrm>
        </p:grpSpPr>
        <p:sp>
          <p:nvSpPr>
            <p:cNvPr id="11" name="TextBox 11"/>
            <p:cNvSpPr txBox="1"/>
            <p:nvPr/>
          </p:nvSpPr>
          <p:spPr>
            <a:xfrm>
              <a:off x="0" y="3316740"/>
              <a:ext cx="4682166" cy="617462"/>
            </a:xfrm>
            <a:prstGeom prst="rect">
              <a:avLst/>
            </a:prstGeom>
          </p:spPr>
          <p:txBody>
            <a:bodyPr lIns="0" tIns="0" rIns="0" bIns="0" rtlCol="0" anchor="t">
              <a:spAutoFit/>
            </a:bodyPr>
            <a:lstStyle/>
            <a:p>
              <a:pPr algn="l">
                <a:lnSpc>
                  <a:spcPts val="3600"/>
                </a:lnSpc>
              </a:pPr>
              <a:endParaRPr/>
            </a:p>
          </p:txBody>
        </p:sp>
        <p:sp>
          <p:nvSpPr>
            <p:cNvPr id="12" name="TextBox 12"/>
            <p:cNvSpPr txBox="1"/>
            <p:nvPr/>
          </p:nvSpPr>
          <p:spPr>
            <a:xfrm>
              <a:off x="0" y="1654762"/>
              <a:ext cx="4682166" cy="1422085"/>
            </a:xfrm>
            <a:prstGeom prst="rect">
              <a:avLst/>
            </a:prstGeom>
          </p:spPr>
          <p:txBody>
            <a:bodyPr lIns="0" tIns="0" rIns="0" bIns="0" rtlCol="0" anchor="t">
              <a:spAutoFit/>
            </a:bodyPr>
            <a:lstStyle/>
            <a:p>
              <a:pPr algn="l">
                <a:lnSpc>
                  <a:spcPts val="4200"/>
                </a:lnSpc>
              </a:pPr>
              <a:r>
                <a:rPr lang="en-US" sz="3500">
                  <a:solidFill>
                    <a:srgbClr val="33123B"/>
                  </a:solidFill>
                  <a:latin typeface="Heebo Black"/>
                  <a:ea typeface="Heebo Black"/>
                  <a:cs typeface="Heebo Black"/>
                  <a:sym typeface="Heebo Black"/>
                </a:rPr>
                <a:t>Real-time Data Sharing:</a:t>
              </a:r>
            </a:p>
          </p:txBody>
        </p:sp>
        <p:sp>
          <p:nvSpPr>
            <p:cNvPr id="13" name="TextBox 13"/>
            <p:cNvSpPr txBox="1"/>
            <p:nvPr/>
          </p:nvSpPr>
          <p:spPr>
            <a:xfrm>
              <a:off x="0" y="4193144"/>
              <a:ext cx="4682166" cy="3457575"/>
            </a:xfrm>
            <a:prstGeom prst="rect">
              <a:avLst/>
            </a:prstGeom>
          </p:spPr>
          <p:txBody>
            <a:bodyPr lIns="0" tIns="0" rIns="0" bIns="0" rtlCol="0" anchor="t">
              <a:spAutoFit/>
            </a:bodyPr>
            <a:lstStyle/>
            <a:p>
              <a:pPr algn="l">
                <a:lnSpc>
                  <a:spcPts val="2999"/>
                </a:lnSpc>
              </a:pPr>
              <a:r>
                <a:rPr lang="en-US" sz="2499">
                  <a:solidFill>
                    <a:srgbClr val="33123B"/>
                  </a:solidFill>
                  <a:latin typeface="Assistant Regular"/>
                  <a:ea typeface="Assistant Regular"/>
                  <a:cs typeface="Assistant Regular"/>
                  <a:sym typeface="Assistant Regular"/>
                </a:rPr>
                <a:t>Sending data such as health stats, environmental conditions, and alerts to a smartphone app or a cloud server for real-time monitoring and logging</a:t>
              </a:r>
            </a:p>
          </p:txBody>
        </p:sp>
        <p:sp>
          <p:nvSpPr>
            <p:cNvPr id="14" name="TextBox 14"/>
            <p:cNvSpPr txBox="1"/>
            <p:nvPr/>
          </p:nvSpPr>
          <p:spPr>
            <a:xfrm>
              <a:off x="0" y="66675"/>
              <a:ext cx="4682166" cy="1348195"/>
            </a:xfrm>
            <a:prstGeom prst="rect">
              <a:avLst/>
            </a:prstGeom>
          </p:spPr>
          <p:txBody>
            <a:bodyPr lIns="0" tIns="0" rIns="0" bIns="0" rtlCol="0" anchor="t">
              <a:spAutoFit/>
            </a:bodyPr>
            <a:lstStyle/>
            <a:p>
              <a:pPr algn="l">
                <a:lnSpc>
                  <a:spcPts val="7700"/>
                </a:lnSpc>
              </a:pPr>
              <a:r>
                <a:rPr lang="en-US" sz="7000" b="1">
                  <a:solidFill>
                    <a:srgbClr val="8D0A75"/>
                  </a:solidFill>
                  <a:latin typeface="Heebo Black"/>
                  <a:ea typeface="Heebo Black"/>
                  <a:cs typeface="Heebo Black"/>
                  <a:sym typeface="Heebo Black"/>
                </a:rPr>
                <a:t>03</a:t>
              </a:r>
            </a:p>
          </p:txBody>
        </p:sp>
      </p:grpSp>
      <p:grpSp>
        <p:nvGrpSpPr>
          <p:cNvPr id="15" name="Group 15"/>
          <p:cNvGrpSpPr/>
          <p:nvPr/>
        </p:nvGrpSpPr>
        <p:grpSpPr>
          <a:xfrm>
            <a:off x="627647" y="3553248"/>
            <a:ext cx="3511625" cy="4260126"/>
            <a:chOff x="0" y="0"/>
            <a:chExt cx="4682166" cy="5680168"/>
          </a:xfrm>
        </p:grpSpPr>
        <p:sp>
          <p:nvSpPr>
            <p:cNvPr id="16" name="TextBox 16"/>
            <p:cNvSpPr txBox="1"/>
            <p:nvPr/>
          </p:nvSpPr>
          <p:spPr>
            <a:xfrm>
              <a:off x="0" y="1354320"/>
              <a:ext cx="4682166" cy="1422085"/>
            </a:xfrm>
            <a:prstGeom prst="rect">
              <a:avLst/>
            </a:prstGeom>
          </p:spPr>
          <p:txBody>
            <a:bodyPr lIns="0" tIns="0" rIns="0" bIns="0" rtlCol="0" anchor="t">
              <a:spAutoFit/>
            </a:bodyPr>
            <a:lstStyle/>
            <a:p>
              <a:pPr algn="l">
                <a:lnSpc>
                  <a:spcPts val="4200"/>
                </a:lnSpc>
              </a:pPr>
              <a:r>
                <a:rPr lang="en-US" sz="3500">
                  <a:solidFill>
                    <a:srgbClr val="33123B"/>
                  </a:solidFill>
                  <a:latin typeface="Heebo Black"/>
                  <a:ea typeface="Heebo Black"/>
                  <a:cs typeface="Heebo Black"/>
                  <a:sym typeface="Heebo Black"/>
                </a:rPr>
                <a:t>Bluetooth Connectivity:</a:t>
              </a:r>
            </a:p>
          </p:txBody>
        </p:sp>
        <p:sp>
          <p:nvSpPr>
            <p:cNvPr id="17" name="TextBox 17"/>
            <p:cNvSpPr txBox="1"/>
            <p:nvPr/>
          </p:nvSpPr>
          <p:spPr>
            <a:xfrm>
              <a:off x="0" y="3176897"/>
              <a:ext cx="4682166" cy="2503270"/>
            </a:xfrm>
            <a:prstGeom prst="rect">
              <a:avLst/>
            </a:prstGeom>
          </p:spPr>
          <p:txBody>
            <a:bodyPr lIns="0" tIns="0" rIns="0" bIns="0" rtlCol="0" anchor="t">
              <a:spAutoFit/>
            </a:bodyPr>
            <a:lstStyle/>
            <a:p>
              <a:pPr algn="l">
                <a:lnSpc>
                  <a:spcPts val="3000"/>
                </a:lnSpc>
              </a:pPr>
              <a:r>
                <a:rPr lang="en-US" sz="2500">
                  <a:solidFill>
                    <a:srgbClr val="33123B"/>
                  </a:solidFill>
                  <a:latin typeface="Assistant Regular"/>
                  <a:ea typeface="Assistant Regular"/>
                  <a:cs typeface="Assistant Regular"/>
                  <a:sym typeface="Assistant Regular"/>
                </a:rPr>
                <a:t>The helmet communicates with a smartphone or another device via a Bluetooth module (e.g., HC-05).</a:t>
              </a:r>
            </a:p>
          </p:txBody>
        </p:sp>
        <p:sp>
          <p:nvSpPr>
            <p:cNvPr id="18" name="TextBox 18"/>
            <p:cNvSpPr txBox="1"/>
            <p:nvPr/>
          </p:nvSpPr>
          <p:spPr>
            <a:xfrm>
              <a:off x="0" y="66675"/>
              <a:ext cx="4682166" cy="1348195"/>
            </a:xfrm>
            <a:prstGeom prst="rect">
              <a:avLst/>
            </a:prstGeom>
          </p:spPr>
          <p:txBody>
            <a:bodyPr lIns="0" tIns="0" rIns="0" bIns="0" rtlCol="0" anchor="t">
              <a:spAutoFit/>
            </a:bodyPr>
            <a:lstStyle/>
            <a:p>
              <a:pPr algn="l">
                <a:lnSpc>
                  <a:spcPts val="7700"/>
                </a:lnSpc>
              </a:pPr>
              <a:r>
                <a:rPr lang="en-US" sz="7000" b="1">
                  <a:solidFill>
                    <a:srgbClr val="8D0A75"/>
                  </a:solidFill>
                  <a:latin typeface="Heebo Black"/>
                  <a:ea typeface="Heebo Black"/>
                  <a:cs typeface="Heebo Black"/>
                  <a:sym typeface="Heebo Black"/>
                </a:rPr>
                <a:t>01</a:t>
              </a:r>
            </a:p>
          </p:txBody>
        </p:sp>
      </p:grpSp>
      <p:grpSp>
        <p:nvGrpSpPr>
          <p:cNvPr id="19" name="Group 19"/>
          <p:cNvGrpSpPr/>
          <p:nvPr/>
        </p:nvGrpSpPr>
        <p:grpSpPr>
          <a:xfrm>
            <a:off x="13581421" y="3553248"/>
            <a:ext cx="3511625" cy="5987420"/>
            <a:chOff x="0" y="0"/>
            <a:chExt cx="4682166" cy="7983226"/>
          </a:xfrm>
        </p:grpSpPr>
        <p:sp>
          <p:nvSpPr>
            <p:cNvPr id="20" name="TextBox 20"/>
            <p:cNvSpPr txBox="1"/>
            <p:nvPr/>
          </p:nvSpPr>
          <p:spPr>
            <a:xfrm>
              <a:off x="0" y="2610460"/>
              <a:ext cx="4682166" cy="617462"/>
            </a:xfrm>
            <a:prstGeom prst="rect">
              <a:avLst/>
            </a:prstGeom>
          </p:spPr>
          <p:txBody>
            <a:bodyPr lIns="0" tIns="0" rIns="0" bIns="0" rtlCol="0" anchor="t">
              <a:spAutoFit/>
            </a:bodyPr>
            <a:lstStyle/>
            <a:p>
              <a:pPr algn="l">
                <a:lnSpc>
                  <a:spcPts val="3600"/>
                </a:lnSpc>
              </a:pPr>
              <a:endParaRPr/>
            </a:p>
          </p:txBody>
        </p:sp>
        <p:sp>
          <p:nvSpPr>
            <p:cNvPr id="21" name="TextBox 21"/>
            <p:cNvSpPr txBox="1"/>
            <p:nvPr/>
          </p:nvSpPr>
          <p:spPr>
            <a:xfrm>
              <a:off x="0" y="1654762"/>
              <a:ext cx="4682166" cy="715805"/>
            </a:xfrm>
            <a:prstGeom prst="rect">
              <a:avLst/>
            </a:prstGeom>
          </p:spPr>
          <p:txBody>
            <a:bodyPr lIns="0" tIns="0" rIns="0" bIns="0" rtlCol="0" anchor="t">
              <a:spAutoFit/>
            </a:bodyPr>
            <a:lstStyle/>
            <a:p>
              <a:pPr algn="l">
                <a:lnSpc>
                  <a:spcPts val="4200"/>
                </a:lnSpc>
              </a:pPr>
              <a:r>
                <a:rPr lang="en-US" sz="3500">
                  <a:solidFill>
                    <a:srgbClr val="33123B"/>
                  </a:solidFill>
                  <a:latin typeface="Heebo Black"/>
                  <a:ea typeface="Heebo Black"/>
                  <a:cs typeface="Heebo Black"/>
                  <a:sym typeface="Heebo Black"/>
                </a:rPr>
                <a:t>User Interface:</a:t>
              </a:r>
            </a:p>
          </p:txBody>
        </p:sp>
        <p:sp>
          <p:nvSpPr>
            <p:cNvPr id="22" name="TextBox 22"/>
            <p:cNvSpPr txBox="1"/>
            <p:nvPr/>
          </p:nvSpPr>
          <p:spPr>
            <a:xfrm>
              <a:off x="0" y="3477339"/>
              <a:ext cx="4682166" cy="4505887"/>
            </a:xfrm>
            <a:prstGeom prst="rect">
              <a:avLst/>
            </a:prstGeom>
          </p:spPr>
          <p:txBody>
            <a:bodyPr lIns="0" tIns="0" rIns="0" bIns="0" rtlCol="0" anchor="t">
              <a:spAutoFit/>
            </a:bodyPr>
            <a:lstStyle/>
            <a:p>
              <a:pPr algn="l">
                <a:lnSpc>
                  <a:spcPts val="3000"/>
                </a:lnSpc>
              </a:pPr>
              <a:r>
                <a:rPr lang="en-US" sz="2500">
                  <a:solidFill>
                    <a:srgbClr val="33123B"/>
                  </a:solidFill>
                  <a:latin typeface="Assistant Regular"/>
                  <a:ea typeface="Assistant Regular"/>
                  <a:cs typeface="Assistant Regular"/>
                  <a:sym typeface="Assistant Regular"/>
                </a:rPr>
                <a:t>A companion smartphone app can receive data from the helmet, provide a user-friendly interface to monitor different parameters, set thresholds, and customize alerts based on user preferences.</a:t>
              </a:r>
            </a:p>
          </p:txBody>
        </p:sp>
        <p:sp>
          <p:nvSpPr>
            <p:cNvPr id="23" name="TextBox 23"/>
            <p:cNvSpPr txBox="1"/>
            <p:nvPr/>
          </p:nvSpPr>
          <p:spPr>
            <a:xfrm>
              <a:off x="0" y="66675"/>
              <a:ext cx="4682166" cy="1348195"/>
            </a:xfrm>
            <a:prstGeom prst="rect">
              <a:avLst/>
            </a:prstGeom>
          </p:spPr>
          <p:txBody>
            <a:bodyPr lIns="0" tIns="0" rIns="0" bIns="0" rtlCol="0" anchor="t">
              <a:spAutoFit/>
            </a:bodyPr>
            <a:lstStyle/>
            <a:p>
              <a:pPr algn="l">
                <a:lnSpc>
                  <a:spcPts val="7700"/>
                </a:lnSpc>
              </a:pPr>
              <a:r>
                <a:rPr lang="en-US" sz="7000" b="1">
                  <a:solidFill>
                    <a:srgbClr val="8D0A75"/>
                  </a:solidFill>
                  <a:latin typeface="Heebo Black"/>
                  <a:ea typeface="Heebo Black"/>
                  <a:cs typeface="Heebo Black"/>
                  <a:sym typeface="Heebo Black"/>
                </a:rPr>
                <a:t>04</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33123B"/>
        </a:solidFill>
        <a:effectLst/>
      </p:bgPr>
    </p:bg>
    <p:spTree>
      <p:nvGrpSpPr>
        <p:cNvPr id="1" name=""/>
        <p:cNvGrpSpPr/>
        <p:nvPr/>
      </p:nvGrpSpPr>
      <p:grpSpPr>
        <a:xfrm>
          <a:off x="0" y="0"/>
          <a:ext cx="0" cy="0"/>
          <a:chOff x="0" y="0"/>
          <a:chExt cx="0" cy="0"/>
        </a:xfrm>
      </p:grpSpPr>
      <p:sp>
        <p:nvSpPr>
          <p:cNvPr id="2" name="Freeform 2"/>
          <p:cNvSpPr/>
          <p:nvPr/>
        </p:nvSpPr>
        <p:spPr>
          <a:xfrm rot="2126705">
            <a:off x="14698149" y="-596465"/>
            <a:ext cx="3288317" cy="3144454"/>
          </a:xfrm>
          <a:custGeom>
            <a:avLst/>
            <a:gdLst/>
            <a:ahLst/>
            <a:cxnLst/>
            <a:rect l="l" t="t" r="r" b="b"/>
            <a:pathLst>
              <a:path w="3288317" h="3144454">
                <a:moveTo>
                  <a:pt x="0" y="0"/>
                </a:moveTo>
                <a:lnTo>
                  <a:pt x="3288317" y="0"/>
                </a:lnTo>
                <a:lnTo>
                  <a:pt x="3288317" y="3144453"/>
                </a:lnTo>
                <a:lnTo>
                  <a:pt x="0" y="3144453"/>
                </a:lnTo>
                <a:lnTo>
                  <a:pt x="0" y="0"/>
                </a:lnTo>
                <a:close/>
              </a:path>
            </a:pathLst>
          </a:custGeom>
          <a:blipFill>
            <a:blip r:embed="rId2"/>
            <a:stretch>
              <a:fillRect/>
            </a:stretch>
          </a:blipFill>
        </p:spPr>
      </p:sp>
      <p:sp>
        <p:nvSpPr>
          <p:cNvPr id="3" name="TextBox 3"/>
          <p:cNvSpPr txBox="1"/>
          <p:nvPr/>
        </p:nvSpPr>
        <p:spPr>
          <a:xfrm>
            <a:off x="16059426" y="1058608"/>
            <a:ext cx="876024" cy="713215"/>
          </a:xfrm>
          <a:prstGeom prst="rect">
            <a:avLst/>
          </a:prstGeom>
        </p:spPr>
        <p:txBody>
          <a:bodyPr lIns="0" tIns="0" rIns="0" bIns="0" rtlCol="0" anchor="t">
            <a:spAutoFit/>
          </a:bodyPr>
          <a:lstStyle/>
          <a:p>
            <a:pPr algn="r">
              <a:lnSpc>
                <a:spcPts val="5500"/>
              </a:lnSpc>
            </a:pPr>
            <a:r>
              <a:rPr lang="en-US" sz="5000" b="1">
                <a:solidFill>
                  <a:srgbClr val="FFFFFF"/>
                </a:solidFill>
                <a:latin typeface="Heebo Black"/>
                <a:ea typeface="Heebo Black"/>
                <a:cs typeface="Heebo Black"/>
                <a:sym typeface="Heebo Black"/>
              </a:rPr>
              <a:t>11</a:t>
            </a:r>
          </a:p>
        </p:txBody>
      </p:sp>
      <p:sp>
        <p:nvSpPr>
          <p:cNvPr id="4" name="Freeform 4"/>
          <p:cNvSpPr/>
          <p:nvPr/>
        </p:nvSpPr>
        <p:spPr>
          <a:xfrm>
            <a:off x="-766888" y="1048926"/>
            <a:ext cx="2459432" cy="2287272"/>
          </a:xfrm>
          <a:custGeom>
            <a:avLst/>
            <a:gdLst/>
            <a:ahLst/>
            <a:cxnLst/>
            <a:rect l="l" t="t" r="r" b="b"/>
            <a:pathLst>
              <a:path w="2459432" h="2287272">
                <a:moveTo>
                  <a:pt x="0" y="0"/>
                </a:moveTo>
                <a:lnTo>
                  <a:pt x="2459432" y="0"/>
                </a:lnTo>
                <a:lnTo>
                  <a:pt x="2459432" y="2287271"/>
                </a:lnTo>
                <a:lnTo>
                  <a:pt x="0" y="228727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TextBox 5"/>
          <p:cNvSpPr txBox="1"/>
          <p:nvPr/>
        </p:nvSpPr>
        <p:spPr>
          <a:xfrm>
            <a:off x="2390927" y="674636"/>
            <a:ext cx="7581237" cy="1147986"/>
          </a:xfrm>
          <a:prstGeom prst="rect">
            <a:avLst/>
          </a:prstGeom>
        </p:spPr>
        <p:txBody>
          <a:bodyPr lIns="0" tIns="0" rIns="0" bIns="0" rtlCol="0" anchor="t">
            <a:spAutoFit/>
          </a:bodyPr>
          <a:lstStyle/>
          <a:p>
            <a:pPr algn="l">
              <a:lnSpc>
                <a:spcPts val="8800"/>
              </a:lnSpc>
            </a:pPr>
            <a:r>
              <a:rPr lang="en-US" sz="8000" b="1">
                <a:solidFill>
                  <a:srgbClr val="FFFFFF"/>
                </a:solidFill>
                <a:latin typeface="Heebo Black"/>
                <a:ea typeface="Heebo Black"/>
                <a:cs typeface="Heebo Black"/>
                <a:sym typeface="Heebo Black"/>
              </a:rPr>
              <a:t>Benefits</a:t>
            </a:r>
          </a:p>
        </p:txBody>
      </p:sp>
      <p:sp>
        <p:nvSpPr>
          <p:cNvPr id="6" name="Freeform 6"/>
          <p:cNvSpPr/>
          <p:nvPr/>
        </p:nvSpPr>
        <p:spPr>
          <a:xfrm>
            <a:off x="10800839" y="-669243"/>
            <a:ext cx="2459432" cy="2287272"/>
          </a:xfrm>
          <a:custGeom>
            <a:avLst/>
            <a:gdLst/>
            <a:ahLst/>
            <a:cxnLst/>
            <a:rect l="l" t="t" r="r" b="b"/>
            <a:pathLst>
              <a:path w="2459432" h="2287272">
                <a:moveTo>
                  <a:pt x="0" y="0"/>
                </a:moveTo>
                <a:lnTo>
                  <a:pt x="2459432" y="0"/>
                </a:lnTo>
                <a:lnTo>
                  <a:pt x="2459432" y="2287272"/>
                </a:lnTo>
                <a:lnTo>
                  <a:pt x="0" y="228727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210508" y="5143500"/>
            <a:ext cx="818192" cy="775237"/>
          </a:xfrm>
          <a:custGeom>
            <a:avLst/>
            <a:gdLst/>
            <a:ahLst/>
            <a:cxnLst/>
            <a:rect l="l" t="t" r="r" b="b"/>
            <a:pathLst>
              <a:path w="818192" h="775237">
                <a:moveTo>
                  <a:pt x="0" y="0"/>
                </a:moveTo>
                <a:lnTo>
                  <a:pt x="818192" y="0"/>
                </a:lnTo>
                <a:lnTo>
                  <a:pt x="818192" y="775237"/>
                </a:lnTo>
                <a:lnTo>
                  <a:pt x="0" y="775237"/>
                </a:lnTo>
                <a:lnTo>
                  <a:pt x="0" y="0"/>
                </a:lnTo>
                <a:close/>
              </a:path>
            </a:pathLst>
          </a:custGeom>
          <a:blipFill>
            <a:blip r:embed="rId5"/>
            <a:stretch>
              <a:fillRect/>
            </a:stretch>
          </a:blipFill>
        </p:spPr>
      </p:sp>
      <p:grpSp>
        <p:nvGrpSpPr>
          <p:cNvPr id="8" name="Group 8"/>
          <p:cNvGrpSpPr/>
          <p:nvPr/>
        </p:nvGrpSpPr>
        <p:grpSpPr>
          <a:xfrm>
            <a:off x="1281020" y="4432000"/>
            <a:ext cx="5137256" cy="2672784"/>
            <a:chOff x="0" y="0"/>
            <a:chExt cx="6849674" cy="3563712"/>
          </a:xfrm>
        </p:grpSpPr>
        <p:sp>
          <p:nvSpPr>
            <p:cNvPr id="9" name="TextBox 9"/>
            <p:cNvSpPr txBox="1"/>
            <p:nvPr/>
          </p:nvSpPr>
          <p:spPr>
            <a:xfrm>
              <a:off x="0" y="1096737"/>
              <a:ext cx="6849674" cy="2466975"/>
            </a:xfrm>
            <a:prstGeom prst="rect">
              <a:avLst/>
            </a:prstGeom>
          </p:spPr>
          <p:txBody>
            <a:bodyPr lIns="0" tIns="0" rIns="0" bIns="0" rtlCol="0" anchor="t">
              <a:spAutoFit/>
            </a:bodyPr>
            <a:lstStyle/>
            <a:p>
              <a:pPr marL="539749" lvl="1" indent="-269875" algn="l">
                <a:lnSpc>
                  <a:spcPts val="2999"/>
                </a:lnSpc>
                <a:buFont typeface="Arial"/>
                <a:buChar char="•"/>
              </a:pPr>
              <a:r>
                <a:rPr lang="en-US" sz="2499">
                  <a:solidFill>
                    <a:srgbClr val="FFFFFF"/>
                  </a:solidFill>
                  <a:latin typeface="Assistant Regular"/>
                  <a:ea typeface="Assistant Regular"/>
                  <a:cs typeface="Assistant Regular"/>
                  <a:sym typeface="Assistant Regular"/>
                </a:rPr>
                <a:t>Immediate communication of emergencies and potential hazards.</a:t>
              </a:r>
            </a:p>
            <a:p>
              <a:pPr marL="539749" lvl="1" indent="-269875" algn="l">
                <a:lnSpc>
                  <a:spcPts val="2999"/>
                </a:lnSpc>
                <a:buFont typeface="Arial"/>
                <a:buChar char="•"/>
              </a:pPr>
              <a:r>
                <a:rPr lang="en-US" sz="2499">
                  <a:solidFill>
                    <a:srgbClr val="FFFFFF"/>
                  </a:solidFill>
                  <a:latin typeface="Assistant Regular"/>
                  <a:ea typeface="Assistant Regular"/>
                  <a:cs typeface="Assistant Regular"/>
                  <a:sym typeface="Assistant Regular"/>
                </a:rPr>
                <a:t>Real-time feedback ensures proactive decision-making.</a:t>
              </a:r>
            </a:p>
          </p:txBody>
        </p:sp>
        <p:sp>
          <p:nvSpPr>
            <p:cNvPr id="10" name="TextBox 10"/>
            <p:cNvSpPr txBox="1"/>
            <p:nvPr/>
          </p:nvSpPr>
          <p:spPr>
            <a:xfrm>
              <a:off x="0" y="-9525"/>
              <a:ext cx="6849674" cy="814148"/>
            </a:xfrm>
            <a:prstGeom prst="rect">
              <a:avLst/>
            </a:prstGeom>
          </p:spPr>
          <p:txBody>
            <a:bodyPr lIns="0" tIns="0" rIns="0" bIns="0" rtlCol="0" anchor="t">
              <a:spAutoFit/>
            </a:bodyPr>
            <a:lstStyle/>
            <a:p>
              <a:pPr algn="l">
                <a:lnSpc>
                  <a:spcPts val="4800"/>
                </a:lnSpc>
              </a:pPr>
              <a:r>
                <a:rPr lang="en-US" sz="4000">
                  <a:solidFill>
                    <a:srgbClr val="FFFFFF"/>
                  </a:solidFill>
                  <a:latin typeface="Heebo Black"/>
                  <a:ea typeface="Heebo Black"/>
                  <a:cs typeface="Heebo Black"/>
                  <a:sym typeface="Heebo Black"/>
                </a:rPr>
                <a:t>Enhanced Safety</a:t>
              </a:r>
            </a:p>
          </p:txBody>
        </p:sp>
      </p:grpSp>
      <p:sp>
        <p:nvSpPr>
          <p:cNvPr id="11" name="Freeform 11"/>
          <p:cNvSpPr/>
          <p:nvPr/>
        </p:nvSpPr>
        <p:spPr>
          <a:xfrm>
            <a:off x="12442079" y="5143500"/>
            <a:ext cx="818192" cy="775237"/>
          </a:xfrm>
          <a:custGeom>
            <a:avLst/>
            <a:gdLst/>
            <a:ahLst/>
            <a:cxnLst/>
            <a:rect l="l" t="t" r="r" b="b"/>
            <a:pathLst>
              <a:path w="818192" h="775237">
                <a:moveTo>
                  <a:pt x="0" y="0"/>
                </a:moveTo>
                <a:lnTo>
                  <a:pt x="818192" y="0"/>
                </a:lnTo>
                <a:lnTo>
                  <a:pt x="818192" y="775237"/>
                </a:lnTo>
                <a:lnTo>
                  <a:pt x="0" y="775237"/>
                </a:lnTo>
                <a:lnTo>
                  <a:pt x="0" y="0"/>
                </a:lnTo>
                <a:close/>
              </a:path>
            </a:pathLst>
          </a:custGeom>
          <a:blipFill>
            <a:blip r:embed="rId5"/>
            <a:stretch>
              <a:fillRect/>
            </a:stretch>
          </a:blipFill>
        </p:spPr>
      </p:sp>
      <p:grpSp>
        <p:nvGrpSpPr>
          <p:cNvPr id="12" name="Group 12"/>
          <p:cNvGrpSpPr/>
          <p:nvPr/>
        </p:nvGrpSpPr>
        <p:grpSpPr>
          <a:xfrm>
            <a:off x="13524817" y="4432000"/>
            <a:ext cx="4763183" cy="3415734"/>
            <a:chOff x="0" y="0"/>
            <a:chExt cx="6350911" cy="4554312"/>
          </a:xfrm>
        </p:grpSpPr>
        <p:sp>
          <p:nvSpPr>
            <p:cNvPr id="13" name="TextBox 13"/>
            <p:cNvSpPr txBox="1"/>
            <p:nvPr/>
          </p:nvSpPr>
          <p:spPr>
            <a:xfrm>
              <a:off x="0" y="1096737"/>
              <a:ext cx="6350911" cy="3457575"/>
            </a:xfrm>
            <a:prstGeom prst="rect">
              <a:avLst/>
            </a:prstGeom>
          </p:spPr>
          <p:txBody>
            <a:bodyPr lIns="0" tIns="0" rIns="0" bIns="0" rtlCol="0" anchor="t">
              <a:spAutoFit/>
            </a:bodyPr>
            <a:lstStyle/>
            <a:p>
              <a:pPr marL="539749" lvl="1" indent="-269875" algn="l">
                <a:lnSpc>
                  <a:spcPts val="2999"/>
                </a:lnSpc>
                <a:buFont typeface="Arial"/>
                <a:buChar char="•"/>
              </a:pPr>
              <a:r>
                <a:rPr lang="en-US" sz="2499">
                  <a:solidFill>
                    <a:srgbClr val="FFFFFF"/>
                  </a:solidFill>
                  <a:latin typeface="Assistant Regular"/>
                  <a:ea typeface="Assistant Regular"/>
                  <a:cs typeface="Assistant Regular"/>
                  <a:sym typeface="Assistant Regular"/>
                </a:rPr>
                <a:t>Customizable features for various applications, from individual users to industrial settings.</a:t>
              </a:r>
            </a:p>
            <a:p>
              <a:pPr marL="539749" lvl="1" indent="-269875" algn="l">
                <a:lnSpc>
                  <a:spcPts val="2999"/>
                </a:lnSpc>
                <a:buFont typeface="Arial"/>
                <a:buChar char="•"/>
              </a:pPr>
              <a:r>
                <a:rPr lang="en-US" sz="2499">
                  <a:solidFill>
                    <a:srgbClr val="FFFFFF"/>
                  </a:solidFill>
                  <a:latin typeface="Assistant Regular"/>
                  <a:ea typeface="Assistant Regular"/>
                  <a:cs typeface="Assistant Regular"/>
                  <a:sym typeface="Assistant Regular"/>
                </a:rPr>
                <a:t>Easy to integrate with IoT devices for broader applications.</a:t>
              </a:r>
            </a:p>
          </p:txBody>
        </p:sp>
        <p:sp>
          <p:nvSpPr>
            <p:cNvPr id="14" name="TextBox 14"/>
            <p:cNvSpPr txBox="1"/>
            <p:nvPr/>
          </p:nvSpPr>
          <p:spPr>
            <a:xfrm>
              <a:off x="0" y="-9525"/>
              <a:ext cx="6350911" cy="814148"/>
            </a:xfrm>
            <a:prstGeom prst="rect">
              <a:avLst/>
            </a:prstGeom>
          </p:spPr>
          <p:txBody>
            <a:bodyPr lIns="0" tIns="0" rIns="0" bIns="0" rtlCol="0" anchor="t">
              <a:spAutoFit/>
            </a:bodyPr>
            <a:lstStyle/>
            <a:p>
              <a:pPr algn="l">
                <a:lnSpc>
                  <a:spcPts val="4800"/>
                </a:lnSpc>
              </a:pPr>
              <a:r>
                <a:rPr lang="en-US" sz="4000">
                  <a:solidFill>
                    <a:srgbClr val="FFFFFF"/>
                  </a:solidFill>
                  <a:latin typeface="Heebo Black"/>
                  <a:ea typeface="Heebo Black"/>
                  <a:cs typeface="Heebo Black"/>
                  <a:sym typeface="Heebo Black"/>
                </a:rPr>
                <a:t>Scalable</a:t>
              </a:r>
            </a:p>
          </p:txBody>
        </p:sp>
      </p:grpSp>
      <p:sp>
        <p:nvSpPr>
          <p:cNvPr id="15" name="Freeform 15"/>
          <p:cNvSpPr/>
          <p:nvPr/>
        </p:nvSpPr>
        <p:spPr>
          <a:xfrm>
            <a:off x="6327304" y="5143500"/>
            <a:ext cx="818192" cy="775237"/>
          </a:xfrm>
          <a:custGeom>
            <a:avLst/>
            <a:gdLst/>
            <a:ahLst/>
            <a:cxnLst/>
            <a:rect l="l" t="t" r="r" b="b"/>
            <a:pathLst>
              <a:path w="818192" h="775237">
                <a:moveTo>
                  <a:pt x="0" y="0"/>
                </a:moveTo>
                <a:lnTo>
                  <a:pt x="818192" y="0"/>
                </a:lnTo>
                <a:lnTo>
                  <a:pt x="818192" y="775237"/>
                </a:lnTo>
                <a:lnTo>
                  <a:pt x="0" y="775237"/>
                </a:lnTo>
                <a:lnTo>
                  <a:pt x="0" y="0"/>
                </a:lnTo>
                <a:close/>
              </a:path>
            </a:pathLst>
          </a:custGeom>
          <a:blipFill>
            <a:blip r:embed="rId5"/>
            <a:stretch>
              <a:fillRect/>
            </a:stretch>
          </a:blipFill>
        </p:spPr>
      </p:sp>
      <p:grpSp>
        <p:nvGrpSpPr>
          <p:cNvPr id="16" name="Group 16"/>
          <p:cNvGrpSpPr/>
          <p:nvPr/>
        </p:nvGrpSpPr>
        <p:grpSpPr>
          <a:xfrm>
            <a:off x="7412196" y="4432000"/>
            <a:ext cx="4763183" cy="2672784"/>
            <a:chOff x="0" y="0"/>
            <a:chExt cx="6350911" cy="3563712"/>
          </a:xfrm>
        </p:grpSpPr>
        <p:sp>
          <p:nvSpPr>
            <p:cNvPr id="17" name="TextBox 17"/>
            <p:cNvSpPr txBox="1"/>
            <p:nvPr/>
          </p:nvSpPr>
          <p:spPr>
            <a:xfrm>
              <a:off x="0" y="1096737"/>
              <a:ext cx="6350911" cy="2466975"/>
            </a:xfrm>
            <a:prstGeom prst="rect">
              <a:avLst/>
            </a:prstGeom>
          </p:spPr>
          <p:txBody>
            <a:bodyPr lIns="0" tIns="0" rIns="0" bIns="0" rtlCol="0" anchor="t">
              <a:spAutoFit/>
            </a:bodyPr>
            <a:lstStyle/>
            <a:p>
              <a:pPr marL="539749" lvl="1" indent="-269875" algn="l">
                <a:lnSpc>
                  <a:spcPts val="2999"/>
                </a:lnSpc>
                <a:buFont typeface="Arial"/>
                <a:buChar char="•"/>
              </a:pPr>
              <a:r>
                <a:rPr lang="en-US" sz="2499">
                  <a:solidFill>
                    <a:srgbClr val="FFFFFF"/>
                  </a:solidFill>
                  <a:latin typeface="Assistant Regular"/>
                  <a:ea typeface="Assistant Regular"/>
                  <a:cs typeface="Assistant Regular"/>
                  <a:sym typeface="Assistant Regular"/>
                </a:rPr>
                <a:t>Compact and lightweight design, comfortable for extended use.</a:t>
              </a:r>
            </a:p>
            <a:p>
              <a:pPr marL="539749" lvl="1" indent="-269875" algn="l">
                <a:lnSpc>
                  <a:spcPts val="2999"/>
                </a:lnSpc>
                <a:buFont typeface="Arial"/>
                <a:buChar char="•"/>
              </a:pPr>
              <a:r>
                <a:rPr lang="en-US" sz="2499">
                  <a:solidFill>
                    <a:srgbClr val="FFFFFF"/>
                  </a:solidFill>
                  <a:latin typeface="Assistant Regular"/>
                  <a:ea typeface="Assistant Regular"/>
                  <a:cs typeface="Assistant Regular"/>
                  <a:sym typeface="Assistant Regular"/>
                </a:rPr>
                <a:t>Easy-to-read OLED display with intuitive interface.</a:t>
              </a:r>
            </a:p>
          </p:txBody>
        </p:sp>
        <p:sp>
          <p:nvSpPr>
            <p:cNvPr id="18" name="TextBox 18"/>
            <p:cNvSpPr txBox="1"/>
            <p:nvPr/>
          </p:nvSpPr>
          <p:spPr>
            <a:xfrm>
              <a:off x="0" y="-9525"/>
              <a:ext cx="6350911" cy="814148"/>
            </a:xfrm>
            <a:prstGeom prst="rect">
              <a:avLst/>
            </a:prstGeom>
          </p:spPr>
          <p:txBody>
            <a:bodyPr lIns="0" tIns="0" rIns="0" bIns="0" rtlCol="0" anchor="t">
              <a:spAutoFit/>
            </a:bodyPr>
            <a:lstStyle/>
            <a:p>
              <a:pPr algn="l">
                <a:lnSpc>
                  <a:spcPts val="4800"/>
                </a:lnSpc>
              </a:pPr>
              <a:r>
                <a:rPr lang="en-US" sz="4000">
                  <a:solidFill>
                    <a:srgbClr val="FFFFFF"/>
                  </a:solidFill>
                  <a:latin typeface="Heebo Black"/>
                  <a:ea typeface="Heebo Black"/>
                  <a:cs typeface="Heebo Black"/>
                  <a:sym typeface="Heebo Black"/>
                </a:rPr>
                <a:t>User-Friendly</a:t>
              </a: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766888" y="1048926"/>
            <a:ext cx="2459432" cy="2287272"/>
          </a:xfrm>
          <a:custGeom>
            <a:avLst/>
            <a:gdLst/>
            <a:ahLst/>
            <a:cxnLst/>
            <a:rect l="l" t="t" r="r" b="b"/>
            <a:pathLst>
              <a:path w="2459432" h="2287272">
                <a:moveTo>
                  <a:pt x="0" y="0"/>
                </a:moveTo>
                <a:lnTo>
                  <a:pt x="2459432" y="0"/>
                </a:lnTo>
                <a:lnTo>
                  <a:pt x="2459432" y="2287271"/>
                </a:lnTo>
                <a:lnTo>
                  <a:pt x="0" y="228727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2610279" y="1104900"/>
            <a:ext cx="5978635" cy="2251523"/>
          </a:xfrm>
          <a:prstGeom prst="rect">
            <a:avLst/>
          </a:prstGeom>
        </p:spPr>
        <p:txBody>
          <a:bodyPr lIns="0" tIns="0" rIns="0" bIns="0" rtlCol="0" anchor="t">
            <a:spAutoFit/>
          </a:bodyPr>
          <a:lstStyle/>
          <a:p>
            <a:pPr algn="l">
              <a:lnSpc>
                <a:spcPts val="8799"/>
              </a:lnSpc>
            </a:pPr>
            <a:r>
              <a:rPr lang="en-US" sz="7999" b="1">
                <a:solidFill>
                  <a:srgbClr val="8D0A75"/>
                </a:solidFill>
                <a:latin typeface="Heebo Black"/>
                <a:ea typeface="Heebo Black"/>
                <a:cs typeface="Heebo Black"/>
                <a:sym typeface="Heebo Black"/>
              </a:rPr>
              <a:t>Applications</a:t>
            </a:r>
          </a:p>
          <a:p>
            <a:pPr algn="l">
              <a:lnSpc>
                <a:spcPts val="8800"/>
              </a:lnSpc>
            </a:pPr>
            <a:endParaRPr lang="en-US" sz="7999" b="1">
              <a:solidFill>
                <a:srgbClr val="8D0A75"/>
              </a:solidFill>
              <a:latin typeface="Heebo Black"/>
              <a:ea typeface="Heebo Black"/>
              <a:cs typeface="Heebo Black"/>
              <a:sym typeface="Heebo Black"/>
            </a:endParaRPr>
          </a:p>
        </p:txBody>
      </p:sp>
      <p:sp>
        <p:nvSpPr>
          <p:cNvPr id="4" name="Freeform 4"/>
          <p:cNvSpPr/>
          <p:nvPr/>
        </p:nvSpPr>
        <p:spPr>
          <a:xfrm>
            <a:off x="9821880" y="1535036"/>
            <a:ext cx="818192" cy="775237"/>
          </a:xfrm>
          <a:custGeom>
            <a:avLst/>
            <a:gdLst/>
            <a:ahLst/>
            <a:cxnLst/>
            <a:rect l="l" t="t" r="r" b="b"/>
            <a:pathLst>
              <a:path w="818192" h="775237">
                <a:moveTo>
                  <a:pt x="0" y="0"/>
                </a:moveTo>
                <a:lnTo>
                  <a:pt x="818192" y="0"/>
                </a:lnTo>
                <a:lnTo>
                  <a:pt x="818192" y="775237"/>
                </a:lnTo>
                <a:lnTo>
                  <a:pt x="0" y="775237"/>
                </a:lnTo>
                <a:lnTo>
                  <a:pt x="0" y="0"/>
                </a:lnTo>
                <a:close/>
              </a:path>
            </a:pathLst>
          </a:custGeom>
          <a:blipFill>
            <a:blip r:embed="rId4"/>
            <a:stretch>
              <a:fillRect/>
            </a:stretch>
          </a:blipFill>
        </p:spPr>
      </p:sp>
      <p:grpSp>
        <p:nvGrpSpPr>
          <p:cNvPr id="5" name="Group 5"/>
          <p:cNvGrpSpPr/>
          <p:nvPr/>
        </p:nvGrpSpPr>
        <p:grpSpPr>
          <a:xfrm>
            <a:off x="11201227" y="766600"/>
            <a:ext cx="6518018" cy="2312109"/>
            <a:chOff x="0" y="0"/>
            <a:chExt cx="8690690" cy="3082812"/>
          </a:xfrm>
        </p:grpSpPr>
        <p:sp>
          <p:nvSpPr>
            <p:cNvPr id="6" name="TextBox 6"/>
            <p:cNvSpPr txBox="1"/>
            <p:nvPr/>
          </p:nvSpPr>
          <p:spPr>
            <a:xfrm>
              <a:off x="0" y="1580849"/>
              <a:ext cx="8690690" cy="1501962"/>
            </a:xfrm>
            <a:prstGeom prst="rect">
              <a:avLst/>
            </a:prstGeom>
          </p:spPr>
          <p:txBody>
            <a:bodyPr lIns="0" tIns="0" rIns="0" bIns="0" rtlCol="0" anchor="t">
              <a:spAutoFit/>
            </a:bodyPr>
            <a:lstStyle/>
            <a:p>
              <a:pPr algn="l">
                <a:lnSpc>
                  <a:spcPts val="3000"/>
                </a:lnSpc>
              </a:pPr>
              <a:r>
                <a:rPr lang="en-US" sz="2500">
                  <a:solidFill>
                    <a:srgbClr val="000000"/>
                  </a:solidFill>
                  <a:latin typeface="Assistant Regular"/>
                  <a:ea typeface="Assistant Regular"/>
                  <a:cs typeface="Assistant Regular"/>
                  <a:sym typeface="Assistant Regular"/>
                </a:rPr>
                <a:t>Real-time alerts for riders to reduce accidents and increase awareness.</a:t>
              </a:r>
            </a:p>
            <a:p>
              <a:pPr algn="l">
                <a:lnSpc>
                  <a:spcPts val="3000"/>
                </a:lnSpc>
              </a:pPr>
              <a:endParaRPr lang="en-US" sz="2500">
                <a:solidFill>
                  <a:srgbClr val="000000"/>
                </a:solidFill>
                <a:latin typeface="Assistant Regular"/>
                <a:ea typeface="Assistant Regular"/>
                <a:cs typeface="Assistant Regular"/>
                <a:sym typeface="Assistant Regular"/>
              </a:endParaRPr>
            </a:p>
          </p:txBody>
        </p:sp>
        <p:sp>
          <p:nvSpPr>
            <p:cNvPr id="7" name="TextBox 7"/>
            <p:cNvSpPr txBox="1"/>
            <p:nvPr/>
          </p:nvSpPr>
          <p:spPr>
            <a:xfrm>
              <a:off x="0" y="0"/>
              <a:ext cx="8690690" cy="1412560"/>
            </a:xfrm>
            <a:prstGeom prst="rect">
              <a:avLst/>
            </a:prstGeom>
          </p:spPr>
          <p:txBody>
            <a:bodyPr lIns="0" tIns="0" rIns="0" bIns="0" rtlCol="0" anchor="t">
              <a:spAutoFit/>
            </a:bodyPr>
            <a:lstStyle/>
            <a:p>
              <a:pPr algn="l">
                <a:lnSpc>
                  <a:spcPts val="4199"/>
                </a:lnSpc>
              </a:pPr>
              <a:r>
                <a:rPr lang="en-US" sz="3499">
                  <a:solidFill>
                    <a:srgbClr val="8D0A75"/>
                  </a:solidFill>
                  <a:latin typeface="Heebo Black"/>
                  <a:ea typeface="Heebo Black"/>
                  <a:cs typeface="Heebo Black"/>
                  <a:sym typeface="Heebo Black"/>
                </a:rPr>
                <a:t>Road Safety:</a:t>
              </a:r>
            </a:p>
            <a:p>
              <a:pPr algn="l">
                <a:lnSpc>
                  <a:spcPts val="4200"/>
                </a:lnSpc>
              </a:pPr>
              <a:endParaRPr lang="en-US" sz="3499">
                <a:solidFill>
                  <a:srgbClr val="8D0A75"/>
                </a:solidFill>
                <a:latin typeface="Heebo Black"/>
                <a:ea typeface="Heebo Black"/>
                <a:cs typeface="Heebo Black"/>
                <a:sym typeface="Heebo Black"/>
              </a:endParaRPr>
            </a:p>
          </p:txBody>
        </p:sp>
      </p:grpSp>
      <p:sp>
        <p:nvSpPr>
          <p:cNvPr id="8" name="Freeform 8"/>
          <p:cNvSpPr/>
          <p:nvPr/>
        </p:nvSpPr>
        <p:spPr>
          <a:xfrm>
            <a:off x="9821880" y="4755882"/>
            <a:ext cx="818192" cy="775237"/>
          </a:xfrm>
          <a:custGeom>
            <a:avLst/>
            <a:gdLst/>
            <a:ahLst/>
            <a:cxnLst/>
            <a:rect l="l" t="t" r="r" b="b"/>
            <a:pathLst>
              <a:path w="818192" h="775237">
                <a:moveTo>
                  <a:pt x="0" y="0"/>
                </a:moveTo>
                <a:lnTo>
                  <a:pt x="818192" y="0"/>
                </a:lnTo>
                <a:lnTo>
                  <a:pt x="818192" y="775236"/>
                </a:lnTo>
                <a:lnTo>
                  <a:pt x="0" y="775236"/>
                </a:lnTo>
                <a:lnTo>
                  <a:pt x="0" y="0"/>
                </a:lnTo>
                <a:close/>
              </a:path>
            </a:pathLst>
          </a:custGeom>
          <a:blipFill>
            <a:blip r:embed="rId4"/>
            <a:stretch>
              <a:fillRect/>
            </a:stretch>
          </a:blipFill>
        </p:spPr>
      </p:sp>
      <p:grpSp>
        <p:nvGrpSpPr>
          <p:cNvPr id="9" name="Group 9"/>
          <p:cNvGrpSpPr/>
          <p:nvPr/>
        </p:nvGrpSpPr>
        <p:grpSpPr>
          <a:xfrm>
            <a:off x="11201227" y="3799700"/>
            <a:ext cx="5333454" cy="2687599"/>
            <a:chOff x="0" y="0"/>
            <a:chExt cx="7111272" cy="3583466"/>
          </a:xfrm>
        </p:grpSpPr>
        <p:sp>
          <p:nvSpPr>
            <p:cNvPr id="10" name="TextBox 10"/>
            <p:cNvSpPr txBox="1"/>
            <p:nvPr/>
          </p:nvSpPr>
          <p:spPr>
            <a:xfrm>
              <a:off x="0" y="1580849"/>
              <a:ext cx="7111272" cy="2002616"/>
            </a:xfrm>
            <a:prstGeom prst="rect">
              <a:avLst/>
            </a:prstGeom>
          </p:spPr>
          <p:txBody>
            <a:bodyPr lIns="0" tIns="0" rIns="0" bIns="0" rtlCol="0" anchor="t">
              <a:spAutoFit/>
            </a:bodyPr>
            <a:lstStyle/>
            <a:p>
              <a:pPr algn="l">
                <a:lnSpc>
                  <a:spcPts val="3000"/>
                </a:lnSpc>
              </a:pPr>
              <a:r>
                <a:rPr lang="en-US" sz="2500">
                  <a:solidFill>
                    <a:srgbClr val="000000"/>
                  </a:solidFill>
                  <a:latin typeface="Assistant Regular"/>
                  <a:ea typeface="Assistant Regular"/>
                  <a:cs typeface="Assistant Regular"/>
                  <a:sym typeface="Assistant Regular"/>
                </a:rPr>
                <a:t>Monitor worker safety in hazardous environments, ensuring compliance with safety regulations.</a:t>
              </a:r>
            </a:p>
            <a:p>
              <a:pPr algn="l">
                <a:lnSpc>
                  <a:spcPts val="3000"/>
                </a:lnSpc>
              </a:pPr>
              <a:endParaRPr lang="en-US" sz="2500">
                <a:solidFill>
                  <a:srgbClr val="000000"/>
                </a:solidFill>
                <a:latin typeface="Assistant Regular"/>
                <a:ea typeface="Assistant Regular"/>
                <a:cs typeface="Assistant Regular"/>
                <a:sym typeface="Assistant Regular"/>
              </a:endParaRPr>
            </a:p>
          </p:txBody>
        </p:sp>
        <p:sp>
          <p:nvSpPr>
            <p:cNvPr id="11" name="TextBox 11"/>
            <p:cNvSpPr txBox="1"/>
            <p:nvPr/>
          </p:nvSpPr>
          <p:spPr>
            <a:xfrm>
              <a:off x="0" y="0"/>
              <a:ext cx="7111272" cy="1412560"/>
            </a:xfrm>
            <a:prstGeom prst="rect">
              <a:avLst/>
            </a:prstGeom>
          </p:spPr>
          <p:txBody>
            <a:bodyPr lIns="0" tIns="0" rIns="0" bIns="0" rtlCol="0" anchor="t">
              <a:spAutoFit/>
            </a:bodyPr>
            <a:lstStyle/>
            <a:p>
              <a:pPr algn="l">
                <a:lnSpc>
                  <a:spcPts val="4199"/>
                </a:lnSpc>
              </a:pPr>
              <a:r>
                <a:rPr lang="en-US" sz="3499">
                  <a:solidFill>
                    <a:srgbClr val="8D0A75"/>
                  </a:solidFill>
                  <a:latin typeface="Heebo Black"/>
                  <a:ea typeface="Heebo Black"/>
                  <a:cs typeface="Heebo Black"/>
                  <a:sym typeface="Heebo Black"/>
                </a:rPr>
                <a:t>Industrial Use:</a:t>
              </a:r>
            </a:p>
            <a:p>
              <a:pPr algn="l">
                <a:lnSpc>
                  <a:spcPts val="4200"/>
                </a:lnSpc>
              </a:pPr>
              <a:endParaRPr lang="en-US" sz="3499">
                <a:solidFill>
                  <a:srgbClr val="8D0A75"/>
                </a:solidFill>
                <a:latin typeface="Heebo Black"/>
                <a:ea typeface="Heebo Black"/>
                <a:cs typeface="Heebo Black"/>
                <a:sym typeface="Heebo Black"/>
              </a:endParaRPr>
            </a:p>
          </p:txBody>
        </p:sp>
      </p:grpSp>
      <p:sp>
        <p:nvSpPr>
          <p:cNvPr id="12" name="Freeform 12"/>
          <p:cNvSpPr/>
          <p:nvPr/>
        </p:nvSpPr>
        <p:spPr>
          <a:xfrm>
            <a:off x="9821880" y="7976727"/>
            <a:ext cx="818192" cy="775237"/>
          </a:xfrm>
          <a:custGeom>
            <a:avLst/>
            <a:gdLst/>
            <a:ahLst/>
            <a:cxnLst/>
            <a:rect l="l" t="t" r="r" b="b"/>
            <a:pathLst>
              <a:path w="818192" h="775237">
                <a:moveTo>
                  <a:pt x="0" y="0"/>
                </a:moveTo>
                <a:lnTo>
                  <a:pt x="818192" y="0"/>
                </a:lnTo>
                <a:lnTo>
                  <a:pt x="818192" y="775237"/>
                </a:lnTo>
                <a:lnTo>
                  <a:pt x="0" y="775237"/>
                </a:lnTo>
                <a:lnTo>
                  <a:pt x="0" y="0"/>
                </a:lnTo>
                <a:close/>
              </a:path>
            </a:pathLst>
          </a:custGeom>
          <a:blipFill>
            <a:blip r:embed="rId4"/>
            <a:stretch>
              <a:fillRect/>
            </a:stretch>
          </a:blipFill>
        </p:spPr>
      </p:sp>
      <p:grpSp>
        <p:nvGrpSpPr>
          <p:cNvPr id="13" name="Group 13"/>
          <p:cNvGrpSpPr/>
          <p:nvPr/>
        </p:nvGrpSpPr>
        <p:grpSpPr>
          <a:xfrm>
            <a:off x="11201227" y="7020546"/>
            <a:ext cx="5333454" cy="2687599"/>
            <a:chOff x="0" y="0"/>
            <a:chExt cx="7111272" cy="3583466"/>
          </a:xfrm>
        </p:grpSpPr>
        <p:sp>
          <p:nvSpPr>
            <p:cNvPr id="14" name="TextBox 14"/>
            <p:cNvSpPr txBox="1"/>
            <p:nvPr/>
          </p:nvSpPr>
          <p:spPr>
            <a:xfrm>
              <a:off x="0" y="1580849"/>
              <a:ext cx="7111272" cy="2002616"/>
            </a:xfrm>
            <a:prstGeom prst="rect">
              <a:avLst/>
            </a:prstGeom>
          </p:spPr>
          <p:txBody>
            <a:bodyPr lIns="0" tIns="0" rIns="0" bIns="0" rtlCol="0" anchor="t">
              <a:spAutoFit/>
            </a:bodyPr>
            <a:lstStyle/>
            <a:p>
              <a:pPr algn="l">
                <a:lnSpc>
                  <a:spcPts val="3000"/>
                </a:lnSpc>
              </a:pPr>
              <a:r>
                <a:rPr lang="en-US" sz="2500">
                  <a:solidFill>
                    <a:srgbClr val="000000"/>
                  </a:solidFill>
                  <a:latin typeface="Assistant Regular"/>
                  <a:ea typeface="Assistant Regular"/>
                  <a:cs typeface="Assistant Regular"/>
                  <a:sym typeface="Assistant Regular"/>
                </a:rPr>
                <a:t>Connect with traffic systems for optimized route planning and congestion alerts.</a:t>
              </a:r>
            </a:p>
            <a:p>
              <a:pPr algn="l">
                <a:lnSpc>
                  <a:spcPts val="3000"/>
                </a:lnSpc>
              </a:pPr>
              <a:endParaRPr lang="en-US" sz="2500">
                <a:solidFill>
                  <a:srgbClr val="000000"/>
                </a:solidFill>
                <a:latin typeface="Assistant Regular"/>
                <a:ea typeface="Assistant Regular"/>
                <a:cs typeface="Assistant Regular"/>
                <a:sym typeface="Assistant Regular"/>
              </a:endParaRPr>
            </a:p>
          </p:txBody>
        </p:sp>
        <p:sp>
          <p:nvSpPr>
            <p:cNvPr id="15" name="TextBox 15"/>
            <p:cNvSpPr txBox="1"/>
            <p:nvPr/>
          </p:nvSpPr>
          <p:spPr>
            <a:xfrm>
              <a:off x="0" y="0"/>
              <a:ext cx="7111272" cy="1412560"/>
            </a:xfrm>
            <a:prstGeom prst="rect">
              <a:avLst/>
            </a:prstGeom>
          </p:spPr>
          <p:txBody>
            <a:bodyPr lIns="0" tIns="0" rIns="0" bIns="0" rtlCol="0" anchor="t">
              <a:spAutoFit/>
            </a:bodyPr>
            <a:lstStyle/>
            <a:p>
              <a:pPr algn="l">
                <a:lnSpc>
                  <a:spcPts val="4199"/>
                </a:lnSpc>
              </a:pPr>
              <a:r>
                <a:rPr lang="en-US" sz="3499">
                  <a:solidFill>
                    <a:srgbClr val="8D0A75"/>
                  </a:solidFill>
                  <a:latin typeface="Heebo Black"/>
                  <a:ea typeface="Heebo Black"/>
                  <a:cs typeface="Heebo Black"/>
                  <a:sym typeface="Heebo Black"/>
                </a:rPr>
                <a:t>Smart City Integration:</a:t>
              </a:r>
            </a:p>
            <a:p>
              <a:pPr algn="l">
                <a:lnSpc>
                  <a:spcPts val="4200"/>
                </a:lnSpc>
              </a:pPr>
              <a:endParaRPr lang="en-US" sz="3499">
                <a:solidFill>
                  <a:srgbClr val="8D0A75"/>
                </a:solidFill>
                <a:latin typeface="Heebo Black"/>
                <a:ea typeface="Heebo Black"/>
                <a:cs typeface="Heebo Black"/>
                <a:sym typeface="Heebo Black"/>
              </a:endParaRPr>
            </a:p>
          </p:txBody>
        </p:sp>
      </p:grpSp>
      <p:sp>
        <p:nvSpPr>
          <p:cNvPr id="16" name="Freeform 16"/>
          <p:cNvSpPr/>
          <p:nvPr/>
        </p:nvSpPr>
        <p:spPr>
          <a:xfrm rot="5400000">
            <a:off x="-1092995" y="4267409"/>
            <a:ext cx="7406548" cy="8574875"/>
          </a:xfrm>
          <a:custGeom>
            <a:avLst/>
            <a:gdLst/>
            <a:ahLst/>
            <a:cxnLst/>
            <a:rect l="l" t="t" r="r" b="b"/>
            <a:pathLst>
              <a:path w="7406548" h="8574875">
                <a:moveTo>
                  <a:pt x="0" y="0"/>
                </a:moveTo>
                <a:lnTo>
                  <a:pt x="7406548" y="0"/>
                </a:lnTo>
                <a:lnTo>
                  <a:pt x="7406548" y="8574874"/>
                </a:lnTo>
                <a:lnTo>
                  <a:pt x="0" y="8574874"/>
                </a:lnTo>
                <a:lnTo>
                  <a:pt x="0" y="0"/>
                </a:lnTo>
                <a:close/>
              </a:path>
            </a:pathLst>
          </a:custGeom>
          <a:blipFill>
            <a:blip r:embed="rId5"/>
            <a:stretch>
              <a:fillRect/>
            </a:stretch>
          </a:blipFill>
        </p:spPr>
      </p:sp>
      <p:sp>
        <p:nvSpPr>
          <p:cNvPr id="17" name="TextBox 17"/>
          <p:cNvSpPr txBox="1"/>
          <p:nvPr/>
        </p:nvSpPr>
        <p:spPr>
          <a:xfrm rot="-5400000">
            <a:off x="-247625" y="7680241"/>
            <a:ext cx="2844859" cy="311258"/>
          </a:xfrm>
          <a:prstGeom prst="rect">
            <a:avLst/>
          </a:prstGeom>
        </p:spPr>
        <p:txBody>
          <a:bodyPr lIns="0" tIns="0" rIns="0" bIns="0" rtlCol="0" anchor="t">
            <a:spAutoFit/>
          </a:bodyPr>
          <a:lstStyle/>
          <a:p>
            <a:pPr algn="l">
              <a:lnSpc>
                <a:spcPts val="2400"/>
              </a:lnSpc>
            </a:pPr>
            <a:r>
              <a:rPr lang="en-US" sz="2000" spc="100">
                <a:solidFill>
                  <a:srgbClr val="8D0A75"/>
                </a:solidFill>
                <a:latin typeface="Assistant Regular"/>
                <a:ea typeface="Assistant Regular"/>
                <a:cs typeface="Assistant Regular"/>
                <a:sym typeface="Assistant Regular"/>
              </a:rPr>
              <a:t>Smart Helmet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33123B"/>
        </a:solidFill>
        <a:effectLst/>
      </p:bgPr>
    </p:bg>
    <p:spTree>
      <p:nvGrpSpPr>
        <p:cNvPr id="1" name=""/>
        <p:cNvGrpSpPr/>
        <p:nvPr/>
      </p:nvGrpSpPr>
      <p:grpSpPr>
        <a:xfrm>
          <a:off x="0" y="0"/>
          <a:ext cx="0" cy="0"/>
          <a:chOff x="0" y="0"/>
          <a:chExt cx="0" cy="0"/>
        </a:xfrm>
      </p:grpSpPr>
      <p:sp>
        <p:nvSpPr>
          <p:cNvPr id="2" name="Freeform 2"/>
          <p:cNvSpPr/>
          <p:nvPr/>
        </p:nvSpPr>
        <p:spPr>
          <a:xfrm>
            <a:off x="-766888" y="1048926"/>
            <a:ext cx="2459432" cy="2287272"/>
          </a:xfrm>
          <a:custGeom>
            <a:avLst/>
            <a:gdLst/>
            <a:ahLst/>
            <a:cxnLst/>
            <a:rect l="l" t="t" r="r" b="b"/>
            <a:pathLst>
              <a:path w="2459432" h="2287272">
                <a:moveTo>
                  <a:pt x="0" y="0"/>
                </a:moveTo>
                <a:lnTo>
                  <a:pt x="2459432" y="0"/>
                </a:lnTo>
                <a:lnTo>
                  <a:pt x="2459432" y="2287271"/>
                </a:lnTo>
                <a:lnTo>
                  <a:pt x="0" y="228727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2381679" y="387049"/>
            <a:ext cx="5251271" cy="1147986"/>
          </a:xfrm>
          <a:prstGeom prst="rect">
            <a:avLst/>
          </a:prstGeom>
        </p:spPr>
        <p:txBody>
          <a:bodyPr lIns="0" tIns="0" rIns="0" bIns="0" rtlCol="0" anchor="t">
            <a:spAutoFit/>
          </a:bodyPr>
          <a:lstStyle/>
          <a:p>
            <a:pPr algn="l">
              <a:lnSpc>
                <a:spcPts val="8800"/>
              </a:lnSpc>
            </a:pPr>
            <a:r>
              <a:rPr lang="en-US" sz="8000" b="1">
                <a:solidFill>
                  <a:srgbClr val="FFFFFF"/>
                </a:solidFill>
                <a:latin typeface="Heebo Black"/>
                <a:ea typeface="Heebo Black"/>
                <a:cs typeface="Heebo Black"/>
                <a:sym typeface="Heebo Black"/>
              </a:rPr>
              <a:t>Conclusion</a:t>
            </a:r>
          </a:p>
        </p:txBody>
      </p:sp>
      <p:sp>
        <p:nvSpPr>
          <p:cNvPr id="4" name="Freeform 4"/>
          <p:cNvSpPr/>
          <p:nvPr/>
        </p:nvSpPr>
        <p:spPr>
          <a:xfrm>
            <a:off x="9821880" y="1922654"/>
            <a:ext cx="818192" cy="775237"/>
          </a:xfrm>
          <a:custGeom>
            <a:avLst/>
            <a:gdLst/>
            <a:ahLst/>
            <a:cxnLst/>
            <a:rect l="l" t="t" r="r" b="b"/>
            <a:pathLst>
              <a:path w="818192" h="775237">
                <a:moveTo>
                  <a:pt x="0" y="0"/>
                </a:moveTo>
                <a:lnTo>
                  <a:pt x="818192" y="0"/>
                </a:lnTo>
                <a:lnTo>
                  <a:pt x="818192" y="775237"/>
                </a:lnTo>
                <a:lnTo>
                  <a:pt x="0" y="775237"/>
                </a:lnTo>
                <a:lnTo>
                  <a:pt x="0" y="0"/>
                </a:lnTo>
                <a:close/>
              </a:path>
            </a:pathLst>
          </a:custGeom>
          <a:blipFill>
            <a:blip r:embed="rId4"/>
            <a:stretch>
              <a:fillRect/>
            </a:stretch>
          </a:blipFill>
        </p:spPr>
      </p:sp>
      <p:grpSp>
        <p:nvGrpSpPr>
          <p:cNvPr id="5" name="Group 5"/>
          <p:cNvGrpSpPr/>
          <p:nvPr/>
        </p:nvGrpSpPr>
        <p:grpSpPr>
          <a:xfrm>
            <a:off x="11201227" y="1606818"/>
            <a:ext cx="5333454" cy="1406908"/>
            <a:chOff x="0" y="0"/>
            <a:chExt cx="7111272" cy="1875878"/>
          </a:xfrm>
        </p:grpSpPr>
        <p:sp>
          <p:nvSpPr>
            <p:cNvPr id="6" name="TextBox 6"/>
            <p:cNvSpPr txBox="1"/>
            <p:nvPr/>
          </p:nvSpPr>
          <p:spPr>
            <a:xfrm>
              <a:off x="0" y="874569"/>
              <a:ext cx="7111272" cy="1001308"/>
            </a:xfrm>
            <a:prstGeom prst="rect">
              <a:avLst/>
            </a:prstGeom>
          </p:spPr>
          <p:txBody>
            <a:bodyPr lIns="0" tIns="0" rIns="0" bIns="0" rtlCol="0" anchor="t">
              <a:spAutoFit/>
            </a:bodyPr>
            <a:lstStyle/>
            <a:p>
              <a:pPr algn="l">
                <a:lnSpc>
                  <a:spcPts val="3000"/>
                </a:lnSpc>
              </a:pPr>
              <a:r>
                <a:rPr lang="en-US" sz="2500">
                  <a:solidFill>
                    <a:srgbClr val="FFFFFF"/>
                  </a:solidFill>
                  <a:latin typeface="Assistant Regular"/>
                  <a:ea typeface="Assistant Regular"/>
                  <a:cs typeface="Assistant Regular"/>
                  <a:sym typeface="Assistant Regular"/>
                </a:rPr>
                <a:t>Combining technology and safety to address modern challenges.</a:t>
              </a:r>
            </a:p>
          </p:txBody>
        </p:sp>
        <p:sp>
          <p:nvSpPr>
            <p:cNvPr id="7" name="TextBox 7"/>
            <p:cNvSpPr txBox="1"/>
            <p:nvPr/>
          </p:nvSpPr>
          <p:spPr>
            <a:xfrm>
              <a:off x="0" y="-9525"/>
              <a:ext cx="7111272" cy="715805"/>
            </a:xfrm>
            <a:prstGeom prst="rect">
              <a:avLst/>
            </a:prstGeom>
          </p:spPr>
          <p:txBody>
            <a:bodyPr lIns="0" tIns="0" rIns="0" bIns="0" rtlCol="0" anchor="t">
              <a:spAutoFit/>
            </a:bodyPr>
            <a:lstStyle/>
            <a:p>
              <a:pPr algn="l">
                <a:lnSpc>
                  <a:spcPts val="4200"/>
                </a:lnSpc>
              </a:pPr>
              <a:r>
                <a:rPr lang="en-US" sz="3500">
                  <a:solidFill>
                    <a:srgbClr val="FFFFFF"/>
                  </a:solidFill>
                  <a:latin typeface="Heebo Black"/>
                  <a:ea typeface="Heebo Black"/>
                  <a:cs typeface="Heebo Black"/>
                  <a:sym typeface="Heebo Black"/>
                </a:rPr>
                <a:t>Innovative Solution</a:t>
              </a:r>
            </a:p>
          </p:txBody>
        </p:sp>
      </p:grpSp>
      <p:sp>
        <p:nvSpPr>
          <p:cNvPr id="8" name="Freeform 8"/>
          <p:cNvSpPr/>
          <p:nvPr/>
        </p:nvSpPr>
        <p:spPr>
          <a:xfrm>
            <a:off x="9821880" y="5143500"/>
            <a:ext cx="818192" cy="775237"/>
          </a:xfrm>
          <a:custGeom>
            <a:avLst/>
            <a:gdLst/>
            <a:ahLst/>
            <a:cxnLst/>
            <a:rect l="l" t="t" r="r" b="b"/>
            <a:pathLst>
              <a:path w="818192" h="775237">
                <a:moveTo>
                  <a:pt x="0" y="0"/>
                </a:moveTo>
                <a:lnTo>
                  <a:pt x="818192" y="0"/>
                </a:lnTo>
                <a:lnTo>
                  <a:pt x="818192" y="775237"/>
                </a:lnTo>
                <a:lnTo>
                  <a:pt x="0" y="775237"/>
                </a:lnTo>
                <a:lnTo>
                  <a:pt x="0" y="0"/>
                </a:lnTo>
                <a:close/>
              </a:path>
            </a:pathLst>
          </a:custGeom>
          <a:blipFill>
            <a:blip r:embed="rId4"/>
            <a:stretch>
              <a:fillRect/>
            </a:stretch>
          </a:blipFill>
        </p:spPr>
      </p:sp>
      <p:grpSp>
        <p:nvGrpSpPr>
          <p:cNvPr id="9" name="Group 9"/>
          <p:cNvGrpSpPr/>
          <p:nvPr/>
        </p:nvGrpSpPr>
        <p:grpSpPr>
          <a:xfrm>
            <a:off x="11201227" y="4755882"/>
            <a:ext cx="5333454" cy="3627727"/>
            <a:chOff x="0" y="0"/>
            <a:chExt cx="7111272" cy="4836969"/>
          </a:xfrm>
        </p:grpSpPr>
        <p:sp>
          <p:nvSpPr>
            <p:cNvPr id="10" name="TextBox 10"/>
            <p:cNvSpPr txBox="1"/>
            <p:nvPr/>
          </p:nvSpPr>
          <p:spPr>
            <a:xfrm>
              <a:off x="0" y="884094"/>
              <a:ext cx="7111272" cy="3952875"/>
            </a:xfrm>
            <a:prstGeom prst="rect">
              <a:avLst/>
            </a:prstGeom>
          </p:spPr>
          <p:txBody>
            <a:bodyPr lIns="0" tIns="0" rIns="0" bIns="0" rtlCol="0" anchor="t">
              <a:spAutoFit/>
            </a:bodyPr>
            <a:lstStyle/>
            <a:p>
              <a:pPr marL="539749" lvl="1" indent="-269875" algn="l">
                <a:lnSpc>
                  <a:spcPts val="2999"/>
                </a:lnSpc>
                <a:buFont typeface="Arial"/>
                <a:buChar char="•"/>
              </a:pPr>
              <a:r>
                <a:rPr lang="en-US" sz="2499">
                  <a:solidFill>
                    <a:srgbClr val="FFFFFF"/>
                  </a:solidFill>
                  <a:latin typeface="Assistant Regular"/>
                  <a:ea typeface="Assistant Regular"/>
                  <a:cs typeface="Assistant Regular"/>
                  <a:sym typeface="Assistant Regular"/>
                </a:rPr>
                <a:t>Integration with IoT for broader applications.  </a:t>
              </a:r>
            </a:p>
            <a:p>
              <a:pPr marL="539749" lvl="1" indent="-269875" algn="l">
                <a:lnSpc>
                  <a:spcPts val="2999"/>
                </a:lnSpc>
                <a:buFont typeface="Arial"/>
                <a:buChar char="•"/>
              </a:pPr>
              <a:r>
                <a:rPr lang="en-US" sz="2499">
                  <a:solidFill>
                    <a:srgbClr val="FFFFFF"/>
                  </a:solidFill>
                  <a:latin typeface="Assistant Regular"/>
                  <a:ea typeface="Assistant Regular"/>
                  <a:cs typeface="Assistant Regular"/>
                  <a:sym typeface="Assistant Regular"/>
                </a:rPr>
                <a:t>Expandable to include AI-based predictive analytics for enhanced safety measures.  </a:t>
              </a:r>
            </a:p>
            <a:p>
              <a:pPr marL="539749" lvl="1" indent="-269875" algn="l">
                <a:lnSpc>
                  <a:spcPts val="2999"/>
                </a:lnSpc>
                <a:buFont typeface="Arial"/>
                <a:buChar char="•"/>
              </a:pPr>
              <a:r>
                <a:rPr lang="en-US" sz="2499">
                  <a:solidFill>
                    <a:srgbClr val="FFFFFF"/>
                  </a:solidFill>
                  <a:latin typeface="Assistant Regular"/>
                  <a:ea typeface="Assistant Regular"/>
                  <a:cs typeface="Assistant Regular"/>
                  <a:sym typeface="Assistant Regular"/>
                </a:rPr>
                <a:t>Compatibility with other smart systems, such as autonomous vehicles.</a:t>
              </a:r>
            </a:p>
          </p:txBody>
        </p:sp>
        <p:sp>
          <p:nvSpPr>
            <p:cNvPr id="11" name="TextBox 11"/>
            <p:cNvSpPr txBox="1"/>
            <p:nvPr/>
          </p:nvSpPr>
          <p:spPr>
            <a:xfrm>
              <a:off x="0" y="-9525"/>
              <a:ext cx="7111272" cy="715805"/>
            </a:xfrm>
            <a:prstGeom prst="rect">
              <a:avLst/>
            </a:prstGeom>
          </p:spPr>
          <p:txBody>
            <a:bodyPr lIns="0" tIns="0" rIns="0" bIns="0" rtlCol="0" anchor="t">
              <a:spAutoFit/>
            </a:bodyPr>
            <a:lstStyle/>
            <a:p>
              <a:pPr algn="l">
                <a:lnSpc>
                  <a:spcPts val="4200"/>
                </a:lnSpc>
              </a:pPr>
              <a:r>
                <a:rPr lang="en-US" sz="3500">
                  <a:solidFill>
                    <a:srgbClr val="FFFFFF"/>
                  </a:solidFill>
                  <a:latin typeface="Heebo Black"/>
                  <a:ea typeface="Heebo Black"/>
                  <a:cs typeface="Heebo Black"/>
                  <a:sym typeface="Heebo Black"/>
                </a:rPr>
                <a:t>Future Scope</a:t>
              </a:r>
            </a:p>
          </p:txBody>
        </p:sp>
      </p:grpSp>
      <p:sp>
        <p:nvSpPr>
          <p:cNvPr id="12" name="Freeform 12"/>
          <p:cNvSpPr/>
          <p:nvPr/>
        </p:nvSpPr>
        <p:spPr>
          <a:xfrm rot="5400000">
            <a:off x="-1092995" y="4267409"/>
            <a:ext cx="7406548" cy="8574875"/>
          </a:xfrm>
          <a:custGeom>
            <a:avLst/>
            <a:gdLst/>
            <a:ahLst/>
            <a:cxnLst/>
            <a:rect l="l" t="t" r="r" b="b"/>
            <a:pathLst>
              <a:path w="7406548" h="8574875">
                <a:moveTo>
                  <a:pt x="0" y="0"/>
                </a:moveTo>
                <a:lnTo>
                  <a:pt x="7406548" y="0"/>
                </a:lnTo>
                <a:lnTo>
                  <a:pt x="7406548" y="8574874"/>
                </a:lnTo>
                <a:lnTo>
                  <a:pt x="0" y="8574874"/>
                </a:lnTo>
                <a:lnTo>
                  <a:pt x="0" y="0"/>
                </a:lnTo>
                <a:close/>
              </a:path>
            </a:pathLst>
          </a:custGeom>
          <a:blipFill>
            <a:blip r:embed="rId5"/>
            <a:stretch>
              <a:fillRect/>
            </a:stretch>
          </a:blipFill>
        </p:spPr>
      </p:sp>
      <p:sp>
        <p:nvSpPr>
          <p:cNvPr id="13" name="TextBox 13"/>
          <p:cNvSpPr txBox="1"/>
          <p:nvPr/>
        </p:nvSpPr>
        <p:spPr>
          <a:xfrm rot="-5400000">
            <a:off x="-247625" y="7680241"/>
            <a:ext cx="2844859" cy="311258"/>
          </a:xfrm>
          <a:prstGeom prst="rect">
            <a:avLst/>
          </a:prstGeom>
        </p:spPr>
        <p:txBody>
          <a:bodyPr lIns="0" tIns="0" rIns="0" bIns="0" rtlCol="0" anchor="t">
            <a:spAutoFit/>
          </a:bodyPr>
          <a:lstStyle/>
          <a:p>
            <a:pPr algn="l">
              <a:lnSpc>
                <a:spcPts val="2400"/>
              </a:lnSpc>
            </a:pPr>
            <a:r>
              <a:rPr lang="en-US" sz="2000" spc="100">
                <a:solidFill>
                  <a:srgbClr val="FFFFFF"/>
                </a:solidFill>
                <a:latin typeface="Assistant Regular"/>
                <a:ea typeface="Assistant Regular"/>
                <a:cs typeface="Assistant Regular"/>
                <a:sym typeface="Assistant Regular"/>
              </a:rPr>
              <a:t>Smart Helmet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7341764"/>
            <a:ext cx="4770154" cy="539235"/>
          </a:xfrm>
          <a:prstGeom prst="rect">
            <a:avLst/>
          </a:prstGeom>
        </p:spPr>
        <p:txBody>
          <a:bodyPr lIns="0" tIns="0" rIns="0" bIns="0" rtlCol="0" anchor="t">
            <a:spAutoFit/>
          </a:bodyPr>
          <a:lstStyle/>
          <a:p>
            <a:pPr algn="l">
              <a:lnSpc>
                <a:spcPts val="4200"/>
              </a:lnSpc>
            </a:pPr>
            <a:r>
              <a:rPr lang="en-US" sz="3500">
                <a:solidFill>
                  <a:srgbClr val="8D0A75"/>
                </a:solidFill>
                <a:latin typeface="Heebo Black"/>
                <a:ea typeface="Heebo Black"/>
                <a:cs typeface="Heebo Black"/>
                <a:sym typeface="Heebo Black"/>
              </a:rPr>
              <a:t>Ujjwal Sharma</a:t>
            </a:r>
          </a:p>
        </p:txBody>
      </p:sp>
      <p:grpSp>
        <p:nvGrpSpPr>
          <p:cNvPr id="3" name="Group 3"/>
          <p:cNvGrpSpPr/>
          <p:nvPr/>
        </p:nvGrpSpPr>
        <p:grpSpPr>
          <a:xfrm>
            <a:off x="1028700" y="8084998"/>
            <a:ext cx="4770154" cy="1173302"/>
            <a:chOff x="0" y="0"/>
            <a:chExt cx="6360205" cy="1564403"/>
          </a:xfrm>
        </p:grpSpPr>
        <p:sp>
          <p:nvSpPr>
            <p:cNvPr id="4" name="TextBox 4"/>
            <p:cNvSpPr txBox="1"/>
            <p:nvPr/>
          </p:nvSpPr>
          <p:spPr>
            <a:xfrm>
              <a:off x="0" y="946941"/>
              <a:ext cx="6360205" cy="617462"/>
            </a:xfrm>
            <a:prstGeom prst="rect">
              <a:avLst/>
            </a:prstGeom>
          </p:spPr>
          <p:txBody>
            <a:bodyPr lIns="0" tIns="0" rIns="0" bIns="0" rtlCol="0" anchor="t">
              <a:spAutoFit/>
            </a:bodyPr>
            <a:lstStyle/>
            <a:p>
              <a:pPr algn="l">
                <a:lnSpc>
                  <a:spcPts val="3600"/>
                </a:lnSpc>
              </a:pPr>
              <a:endParaRPr/>
            </a:p>
          </p:txBody>
        </p:sp>
        <p:sp>
          <p:nvSpPr>
            <p:cNvPr id="5" name="TextBox 5"/>
            <p:cNvSpPr txBox="1"/>
            <p:nvPr/>
          </p:nvSpPr>
          <p:spPr>
            <a:xfrm>
              <a:off x="0" y="-9525"/>
              <a:ext cx="6360205" cy="715805"/>
            </a:xfrm>
            <a:prstGeom prst="rect">
              <a:avLst/>
            </a:prstGeom>
          </p:spPr>
          <p:txBody>
            <a:bodyPr lIns="0" tIns="0" rIns="0" bIns="0" rtlCol="0" anchor="t">
              <a:spAutoFit/>
            </a:bodyPr>
            <a:lstStyle/>
            <a:p>
              <a:pPr algn="l">
                <a:lnSpc>
                  <a:spcPts val="4200"/>
                </a:lnSpc>
              </a:pPr>
              <a:r>
                <a:rPr lang="en-US" sz="3500">
                  <a:solidFill>
                    <a:srgbClr val="8D0A75"/>
                  </a:solidFill>
                  <a:latin typeface="Heebo Black"/>
                  <a:ea typeface="Heebo Black"/>
                  <a:cs typeface="Heebo Black"/>
                  <a:sym typeface="Heebo Black"/>
                </a:rPr>
                <a:t>Laymeen Rawat</a:t>
              </a:r>
            </a:p>
          </p:txBody>
        </p:sp>
      </p:grpSp>
      <p:sp>
        <p:nvSpPr>
          <p:cNvPr id="6" name="TextBox 6"/>
          <p:cNvSpPr txBox="1"/>
          <p:nvPr/>
        </p:nvSpPr>
        <p:spPr>
          <a:xfrm>
            <a:off x="1028700" y="8877928"/>
            <a:ext cx="4770154" cy="539235"/>
          </a:xfrm>
          <a:prstGeom prst="rect">
            <a:avLst/>
          </a:prstGeom>
        </p:spPr>
        <p:txBody>
          <a:bodyPr lIns="0" tIns="0" rIns="0" bIns="0" rtlCol="0" anchor="t">
            <a:spAutoFit/>
          </a:bodyPr>
          <a:lstStyle/>
          <a:p>
            <a:pPr algn="l">
              <a:lnSpc>
                <a:spcPts val="4200"/>
              </a:lnSpc>
            </a:pPr>
            <a:r>
              <a:rPr lang="en-US" sz="3500">
                <a:solidFill>
                  <a:srgbClr val="8D0A75"/>
                </a:solidFill>
                <a:latin typeface="Heebo Black"/>
                <a:ea typeface="Heebo Black"/>
                <a:cs typeface="Heebo Black"/>
                <a:sym typeface="Heebo Black"/>
              </a:rPr>
              <a:t>Khushboo Yadav</a:t>
            </a:r>
          </a:p>
        </p:txBody>
      </p:sp>
      <p:sp>
        <p:nvSpPr>
          <p:cNvPr id="7" name="Freeform 7"/>
          <p:cNvSpPr/>
          <p:nvPr/>
        </p:nvSpPr>
        <p:spPr>
          <a:xfrm>
            <a:off x="16355775" y="8640169"/>
            <a:ext cx="2459432" cy="2287272"/>
          </a:xfrm>
          <a:custGeom>
            <a:avLst/>
            <a:gdLst/>
            <a:ahLst/>
            <a:cxnLst/>
            <a:rect l="l" t="t" r="r" b="b"/>
            <a:pathLst>
              <a:path w="2459432" h="2287272">
                <a:moveTo>
                  <a:pt x="0" y="0"/>
                </a:moveTo>
                <a:lnTo>
                  <a:pt x="2459431" y="0"/>
                </a:lnTo>
                <a:lnTo>
                  <a:pt x="2459431" y="2287272"/>
                </a:lnTo>
                <a:lnTo>
                  <a:pt x="0" y="228727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8"/>
          <p:cNvSpPr/>
          <p:nvPr/>
        </p:nvSpPr>
        <p:spPr>
          <a:xfrm>
            <a:off x="15448147" y="8269323"/>
            <a:ext cx="1304761" cy="1236262"/>
          </a:xfrm>
          <a:custGeom>
            <a:avLst/>
            <a:gdLst/>
            <a:ahLst/>
            <a:cxnLst/>
            <a:rect l="l" t="t" r="r" b="b"/>
            <a:pathLst>
              <a:path w="1304761" h="1236262">
                <a:moveTo>
                  <a:pt x="0" y="0"/>
                </a:moveTo>
                <a:lnTo>
                  <a:pt x="1304761" y="0"/>
                </a:lnTo>
                <a:lnTo>
                  <a:pt x="1304761" y="1236261"/>
                </a:lnTo>
                <a:lnTo>
                  <a:pt x="0" y="1236261"/>
                </a:lnTo>
                <a:lnTo>
                  <a:pt x="0" y="0"/>
                </a:lnTo>
                <a:close/>
              </a:path>
            </a:pathLst>
          </a:custGeom>
          <a:blipFill>
            <a:blip r:embed="rId4"/>
            <a:stretch>
              <a:fillRect/>
            </a:stretch>
          </a:blipFill>
        </p:spPr>
      </p:sp>
      <p:sp>
        <p:nvSpPr>
          <p:cNvPr id="9" name="Freeform 9"/>
          <p:cNvSpPr/>
          <p:nvPr/>
        </p:nvSpPr>
        <p:spPr>
          <a:xfrm rot="2126705">
            <a:off x="14974374" y="-596465"/>
            <a:ext cx="3288317" cy="3144454"/>
          </a:xfrm>
          <a:custGeom>
            <a:avLst/>
            <a:gdLst/>
            <a:ahLst/>
            <a:cxnLst/>
            <a:rect l="l" t="t" r="r" b="b"/>
            <a:pathLst>
              <a:path w="3288317" h="3144454">
                <a:moveTo>
                  <a:pt x="0" y="0"/>
                </a:moveTo>
                <a:lnTo>
                  <a:pt x="3288317" y="0"/>
                </a:lnTo>
                <a:lnTo>
                  <a:pt x="3288317" y="3144453"/>
                </a:lnTo>
                <a:lnTo>
                  <a:pt x="0" y="3144453"/>
                </a:lnTo>
                <a:lnTo>
                  <a:pt x="0" y="0"/>
                </a:lnTo>
                <a:close/>
              </a:path>
            </a:pathLst>
          </a:custGeom>
          <a:blipFill>
            <a:blip r:embed="rId5"/>
            <a:stretch>
              <a:fillRect/>
            </a:stretch>
          </a:blipFill>
        </p:spPr>
      </p:sp>
      <p:sp>
        <p:nvSpPr>
          <p:cNvPr id="10" name="TextBox 10"/>
          <p:cNvSpPr txBox="1"/>
          <p:nvPr/>
        </p:nvSpPr>
        <p:spPr>
          <a:xfrm>
            <a:off x="16138627" y="1058608"/>
            <a:ext cx="1025423" cy="713215"/>
          </a:xfrm>
          <a:prstGeom prst="rect">
            <a:avLst/>
          </a:prstGeom>
        </p:spPr>
        <p:txBody>
          <a:bodyPr lIns="0" tIns="0" rIns="0" bIns="0" rtlCol="0" anchor="t">
            <a:spAutoFit/>
          </a:bodyPr>
          <a:lstStyle/>
          <a:p>
            <a:pPr algn="r">
              <a:lnSpc>
                <a:spcPts val="5500"/>
              </a:lnSpc>
            </a:pPr>
            <a:r>
              <a:rPr lang="en-US" sz="5000" b="1">
                <a:solidFill>
                  <a:srgbClr val="FFFFFF"/>
                </a:solidFill>
                <a:latin typeface="Heebo Black"/>
                <a:ea typeface="Heebo Black"/>
                <a:cs typeface="Heebo Black"/>
                <a:sym typeface="Heebo Black"/>
              </a:rPr>
              <a:t>14</a:t>
            </a:r>
          </a:p>
        </p:txBody>
      </p:sp>
      <p:grpSp>
        <p:nvGrpSpPr>
          <p:cNvPr id="11" name="Group 11"/>
          <p:cNvGrpSpPr/>
          <p:nvPr/>
        </p:nvGrpSpPr>
        <p:grpSpPr>
          <a:xfrm>
            <a:off x="6253345" y="4245560"/>
            <a:ext cx="5781311" cy="1795879"/>
            <a:chOff x="0" y="0"/>
            <a:chExt cx="7708414" cy="2394506"/>
          </a:xfrm>
        </p:grpSpPr>
        <p:sp>
          <p:nvSpPr>
            <p:cNvPr id="12" name="TextBox 12"/>
            <p:cNvSpPr txBox="1"/>
            <p:nvPr/>
          </p:nvSpPr>
          <p:spPr>
            <a:xfrm>
              <a:off x="0" y="76200"/>
              <a:ext cx="7708414" cy="1752600"/>
            </a:xfrm>
            <a:prstGeom prst="rect">
              <a:avLst/>
            </a:prstGeom>
          </p:spPr>
          <p:txBody>
            <a:bodyPr lIns="0" tIns="0" rIns="0" bIns="0" rtlCol="0" anchor="t">
              <a:spAutoFit/>
            </a:bodyPr>
            <a:lstStyle/>
            <a:p>
              <a:pPr algn="l">
                <a:lnSpc>
                  <a:spcPts val="9900"/>
                </a:lnSpc>
              </a:pPr>
              <a:r>
                <a:rPr lang="en-US" sz="9000" b="1">
                  <a:solidFill>
                    <a:srgbClr val="8D0A75"/>
                  </a:solidFill>
                  <a:latin typeface="Heebo Black"/>
                  <a:ea typeface="Heebo Black"/>
                  <a:cs typeface="Heebo Black"/>
                  <a:sym typeface="Heebo Black"/>
                </a:rPr>
                <a:t>Thank You</a:t>
              </a:r>
            </a:p>
          </p:txBody>
        </p:sp>
        <p:sp>
          <p:nvSpPr>
            <p:cNvPr id="13" name="TextBox 13"/>
            <p:cNvSpPr txBox="1"/>
            <p:nvPr/>
          </p:nvSpPr>
          <p:spPr>
            <a:xfrm>
              <a:off x="0" y="1982669"/>
              <a:ext cx="7708414" cy="411836"/>
            </a:xfrm>
            <a:prstGeom prst="rect">
              <a:avLst/>
            </a:prstGeom>
          </p:spPr>
          <p:txBody>
            <a:bodyPr lIns="0" tIns="0" rIns="0" bIns="0" rtlCol="0" anchor="t">
              <a:spAutoFit/>
            </a:bodyPr>
            <a:lstStyle/>
            <a:p>
              <a:pPr algn="r">
                <a:lnSpc>
                  <a:spcPts val="2400"/>
                </a:lnSpc>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9672581">
            <a:off x="-947269" y="5620650"/>
            <a:ext cx="5580921" cy="6536950"/>
          </a:xfrm>
          <a:custGeom>
            <a:avLst/>
            <a:gdLst/>
            <a:ahLst/>
            <a:cxnLst/>
            <a:rect l="l" t="t" r="r" b="b"/>
            <a:pathLst>
              <a:path w="5580921" h="6536950">
                <a:moveTo>
                  <a:pt x="0" y="0"/>
                </a:moveTo>
                <a:lnTo>
                  <a:pt x="5580921" y="0"/>
                </a:lnTo>
                <a:lnTo>
                  <a:pt x="5580921" y="6536951"/>
                </a:lnTo>
                <a:lnTo>
                  <a:pt x="0" y="6536951"/>
                </a:lnTo>
                <a:lnTo>
                  <a:pt x="0" y="0"/>
                </a:lnTo>
                <a:close/>
              </a:path>
            </a:pathLst>
          </a:custGeom>
          <a:blipFill>
            <a:blip r:embed="rId2"/>
            <a:stretch>
              <a:fillRect/>
            </a:stretch>
          </a:blipFill>
        </p:spPr>
      </p:sp>
      <p:sp>
        <p:nvSpPr>
          <p:cNvPr id="3" name="Freeform 3"/>
          <p:cNvSpPr/>
          <p:nvPr/>
        </p:nvSpPr>
        <p:spPr>
          <a:xfrm>
            <a:off x="3277029" y="6577157"/>
            <a:ext cx="1304761" cy="1236262"/>
          </a:xfrm>
          <a:custGeom>
            <a:avLst/>
            <a:gdLst/>
            <a:ahLst/>
            <a:cxnLst/>
            <a:rect l="l" t="t" r="r" b="b"/>
            <a:pathLst>
              <a:path w="1304761" h="1236262">
                <a:moveTo>
                  <a:pt x="0" y="0"/>
                </a:moveTo>
                <a:lnTo>
                  <a:pt x="1304761" y="0"/>
                </a:lnTo>
                <a:lnTo>
                  <a:pt x="1304761" y="1236262"/>
                </a:lnTo>
                <a:lnTo>
                  <a:pt x="0" y="1236262"/>
                </a:lnTo>
                <a:lnTo>
                  <a:pt x="0" y="0"/>
                </a:lnTo>
                <a:close/>
              </a:path>
            </a:pathLst>
          </a:custGeom>
          <a:blipFill>
            <a:blip r:embed="rId3"/>
            <a:stretch>
              <a:fillRect/>
            </a:stretch>
          </a:blipFill>
        </p:spPr>
      </p:sp>
      <p:sp>
        <p:nvSpPr>
          <p:cNvPr id="4" name="Freeform 4"/>
          <p:cNvSpPr/>
          <p:nvPr/>
        </p:nvSpPr>
        <p:spPr>
          <a:xfrm>
            <a:off x="-766888" y="1028700"/>
            <a:ext cx="2459432" cy="2287272"/>
          </a:xfrm>
          <a:custGeom>
            <a:avLst/>
            <a:gdLst/>
            <a:ahLst/>
            <a:cxnLst/>
            <a:rect l="l" t="t" r="r" b="b"/>
            <a:pathLst>
              <a:path w="2459432" h="2287272">
                <a:moveTo>
                  <a:pt x="0" y="0"/>
                </a:moveTo>
                <a:lnTo>
                  <a:pt x="2459432" y="0"/>
                </a:lnTo>
                <a:lnTo>
                  <a:pt x="2459432" y="2287272"/>
                </a:lnTo>
                <a:lnTo>
                  <a:pt x="0" y="228727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2057829" y="1051962"/>
            <a:ext cx="7812392" cy="1291970"/>
          </a:xfrm>
          <a:prstGeom prst="rect">
            <a:avLst/>
          </a:prstGeom>
        </p:spPr>
        <p:txBody>
          <a:bodyPr lIns="0" tIns="0" rIns="0" bIns="0" rtlCol="0" anchor="t">
            <a:spAutoFit/>
          </a:bodyPr>
          <a:lstStyle/>
          <a:p>
            <a:pPr algn="l">
              <a:lnSpc>
                <a:spcPts val="9900"/>
              </a:lnSpc>
            </a:pPr>
            <a:r>
              <a:rPr lang="en-US" sz="9000" b="1">
                <a:solidFill>
                  <a:srgbClr val="8D0A75"/>
                </a:solidFill>
                <a:latin typeface="Heebo Black"/>
                <a:ea typeface="Heebo Black"/>
                <a:cs typeface="Heebo Black"/>
                <a:sym typeface="Heebo Black"/>
              </a:rPr>
              <a:t>Index:</a:t>
            </a:r>
          </a:p>
        </p:txBody>
      </p:sp>
      <p:sp>
        <p:nvSpPr>
          <p:cNvPr id="6" name="TextBox 6"/>
          <p:cNvSpPr txBox="1"/>
          <p:nvPr/>
        </p:nvSpPr>
        <p:spPr>
          <a:xfrm>
            <a:off x="10008968" y="3850400"/>
            <a:ext cx="7701846" cy="5539978"/>
          </a:xfrm>
          <a:prstGeom prst="rect">
            <a:avLst/>
          </a:prstGeom>
        </p:spPr>
        <p:txBody>
          <a:bodyPr lIns="0" tIns="0" rIns="0" bIns="0" rtlCol="0" anchor="t">
            <a:spAutoFit/>
          </a:bodyPr>
          <a:lstStyle/>
          <a:p>
            <a:pPr marL="647700" lvl="1" indent="-323850" algn="just">
              <a:lnSpc>
                <a:spcPts val="3600"/>
              </a:lnSpc>
              <a:buFont typeface="Arial"/>
              <a:buChar char="•"/>
            </a:pPr>
            <a:r>
              <a:rPr lang="en-US" sz="3000" b="1" dirty="0">
                <a:solidFill>
                  <a:srgbClr val="33123B"/>
                </a:solidFill>
                <a:latin typeface="Assistant Regular Bold"/>
                <a:ea typeface="Assistant Regular Bold"/>
                <a:cs typeface="Assistant Regular Bold"/>
                <a:sym typeface="Assistant Regular Bold"/>
              </a:rPr>
              <a:t>Introduction</a:t>
            </a:r>
          </a:p>
          <a:p>
            <a:pPr marL="647700" lvl="1" indent="-323850" algn="just">
              <a:lnSpc>
                <a:spcPts val="3600"/>
              </a:lnSpc>
              <a:buFont typeface="Arial"/>
              <a:buChar char="•"/>
            </a:pPr>
            <a:r>
              <a:rPr lang="en-US" sz="3000" b="1" dirty="0">
                <a:solidFill>
                  <a:srgbClr val="33123B"/>
                </a:solidFill>
                <a:latin typeface="Assistant Regular Bold"/>
                <a:ea typeface="Assistant Regular Bold"/>
                <a:cs typeface="Assistant Regular Bold"/>
                <a:sym typeface="Assistant Regular Bold"/>
              </a:rPr>
              <a:t>Components:</a:t>
            </a:r>
          </a:p>
          <a:p>
            <a:pPr algn="just">
              <a:lnSpc>
                <a:spcPts val="3600"/>
              </a:lnSpc>
            </a:pPr>
            <a:r>
              <a:rPr lang="en-US" sz="3000" dirty="0">
                <a:solidFill>
                  <a:srgbClr val="33123B"/>
                </a:solidFill>
                <a:latin typeface="Assistant Regular"/>
                <a:ea typeface="Assistant Regular"/>
                <a:cs typeface="Assistant Regular"/>
                <a:sym typeface="Assistant Regular"/>
              </a:rPr>
              <a:t> 	- ESP32 with </a:t>
            </a:r>
            <a:r>
              <a:rPr lang="en-US" sz="3000" dirty="0" err="1">
                <a:solidFill>
                  <a:srgbClr val="33123B"/>
                </a:solidFill>
                <a:latin typeface="Assistant Regular"/>
                <a:ea typeface="Assistant Regular"/>
                <a:cs typeface="Assistant Regular"/>
                <a:sym typeface="Assistant Regular"/>
              </a:rPr>
              <a:t>WiFi</a:t>
            </a:r>
            <a:r>
              <a:rPr lang="en-US" sz="3000" dirty="0">
                <a:solidFill>
                  <a:srgbClr val="33123B"/>
                </a:solidFill>
                <a:latin typeface="Assistant Regular"/>
                <a:ea typeface="Assistant Regular"/>
                <a:cs typeface="Assistant Regular"/>
                <a:sym typeface="Assistant Regular"/>
              </a:rPr>
              <a:t> &amp; Bluetooth   			- OLED Display  </a:t>
            </a:r>
          </a:p>
          <a:p>
            <a:pPr algn="just">
              <a:lnSpc>
                <a:spcPts val="3600"/>
              </a:lnSpc>
            </a:pPr>
            <a:r>
              <a:rPr lang="en-US" sz="3000">
                <a:solidFill>
                  <a:srgbClr val="33123B"/>
                </a:solidFill>
                <a:latin typeface="Assistant Regular"/>
                <a:ea typeface="Assistant Regular"/>
                <a:cs typeface="Assistant Regular"/>
                <a:sym typeface="Assistant Regular"/>
              </a:rPr>
              <a:t> 	- </a:t>
            </a:r>
            <a:r>
              <a:rPr lang="en-US" sz="3000" dirty="0">
                <a:solidFill>
                  <a:srgbClr val="33123B"/>
                </a:solidFill>
                <a:latin typeface="Assistant Regular"/>
                <a:ea typeface="Assistant Regular"/>
                <a:cs typeface="Assistant Regular"/>
                <a:sym typeface="Assistant Regular"/>
              </a:rPr>
              <a:t>Jumper Wires</a:t>
            </a:r>
          </a:p>
          <a:p>
            <a:pPr marL="647700" lvl="1" indent="-323850" algn="just">
              <a:lnSpc>
                <a:spcPts val="3600"/>
              </a:lnSpc>
              <a:buFont typeface="Arial"/>
              <a:buChar char="•"/>
            </a:pPr>
            <a:r>
              <a:rPr lang="en-US" sz="3000" dirty="0">
                <a:solidFill>
                  <a:srgbClr val="33123B"/>
                </a:solidFill>
                <a:latin typeface="Assistant Regular"/>
                <a:ea typeface="Assistant Regular"/>
                <a:cs typeface="Assistant Regular"/>
                <a:sym typeface="Assistant Regular"/>
              </a:rPr>
              <a:t> </a:t>
            </a:r>
            <a:r>
              <a:rPr lang="en-US" sz="3000" b="1" dirty="0">
                <a:solidFill>
                  <a:srgbClr val="33123B"/>
                </a:solidFill>
                <a:latin typeface="Assistant Regular Bold"/>
                <a:ea typeface="Assistant Regular Bold"/>
                <a:cs typeface="Assistant Regular Bold"/>
                <a:sym typeface="Assistant Regular Bold"/>
              </a:rPr>
              <a:t>Connections</a:t>
            </a:r>
          </a:p>
          <a:p>
            <a:pPr marL="647700" lvl="1" indent="-323850" algn="just">
              <a:lnSpc>
                <a:spcPts val="3600"/>
              </a:lnSpc>
              <a:buFont typeface="Arial"/>
              <a:buChar char="•"/>
            </a:pPr>
            <a:r>
              <a:rPr lang="en-US" sz="3000" dirty="0">
                <a:solidFill>
                  <a:srgbClr val="33123B"/>
                </a:solidFill>
                <a:latin typeface="Assistant Regular"/>
                <a:ea typeface="Assistant Regular"/>
                <a:cs typeface="Assistant Regular"/>
                <a:sym typeface="Assistant Regular"/>
              </a:rPr>
              <a:t> </a:t>
            </a:r>
            <a:r>
              <a:rPr lang="en-US" sz="3000" b="1" dirty="0">
                <a:solidFill>
                  <a:srgbClr val="33123B"/>
                </a:solidFill>
                <a:latin typeface="Assistant Regular Bold"/>
                <a:ea typeface="Assistant Regular Bold"/>
                <a:cs typeface="Assistant Regular Bold"/>
                <a:sym typeface="Assistant Regular Bold"/>
              </a:rPr>
              <a:t>Functionality</a:t>
            </a:r>
          </a:p>
          <a:p>
            <a:pPr marL="647700" lvl="1" indent="-323850" algn="just">
              <a:lnSpc>
                <a:spcPts val="3600"/>
              </a:lnSpc>
              <a:buFont typeface="Arial"/>
              <a:buChar char="•"/>
            </a:pPr>
            <a:r>
              <a:rPr lang="en-US" sz="3000" dirty="0">
                <a:solidFill>
                  <a:srgbClr val="33123B"/>
                </a:solidFill>
                <a:latin typeface="Assistant Regular"/>
                <a:ea typeface="Assistant Regular"/>
                <a:cs typeface="Assistant Regular"/>
                <a:sym typeface="Assistant Regular"/>
              </a:rPr>
              <a:t> </a:t>
            </a:r>
            <a:r>
              <a:rPr lang="en-US" sz="3000" b="1" dirty="0">
                <a:solidFill>
                  <a:srgbClr val="33123B"/>
                </a:solidFill>
                <a:latin typeface="Assistant Regular Bold"/>
                <a:ea typeface="Assistant Regular Bold"/>
                <a:cs typeface="Assistant Regular Bold"/>
                <a:sym typeface="Assistant Regular Bold"/>
              </a:rPr>
              <a:t>Applications</a:t>
            </a:r>
          </a:p>
          <a:p>
            <a:pPr marL="647700" lvl="1" indent="-323850" algn="just">
              <a:lnSpc>
                <a:spcPts val="3600"/>
              </a:lnSpc>
              <a:buFont typeface="Arial"/>
              <a:buChar char="•"/>
            </a:pPr>
            <a:r>
              <a:rPr lang="en-US" sz="3000" b="1" dirty="0">
                <a:solidFill>
                  <a:srgbClr val="33123B"/>
                </a:solidFill>
                <a:latin typeface="Assistant Regular Bold"/>
                <a:ea typeface="Assistant Regular Bold"/>
                <a:cs typeface="Assistant Regular Bold"/>
                <a:sym typeface="Assistant Regular Bold"/>
              </a:rPr>
              <a:t> Benefits</a:t>
            </a:r>
          </a:p>
          <a:p>
            <a:pPr marL="647700" lvl="1" indent="-323850" algn="just">
              <a:lnSpc>
                <a:spcPts val="3600"/>
              </a:lnSpc>
              <a:buFont typeface="Arial"/>
              <a:buChar char="•"/>
            </a:pPr>
            <a:r>
              <a:rPr lang="en-US" sz="3000" b="1" dirty="0">
                <a:solidFill>
                  <a:srgbClr val="33123B"/>
                </a:solidFill>
                <a:latin typeface="Assistant Regular Bold"/>
                <a:ea typeface="Assistant Regular Bold"/>
                <a:cs typeface="Assistant Regular Bold"/>
                <a:sym typeface="Assistant Regular Bold"/>
              </a:rPr>
              <a:t>Conclusion</a:t>
            </a:r>
          </a:p>
          <a:p>
            <a:pPr marL="647700" lvl="1" indent="-323850" algn="just">
              <a:lnSpc>
                <a:spcPts val="3600"/>
              </a:lnSpc>
              <a:buFont typeface="Arial"/>
              <a:buChar char="•"/>
            </a:pPr>
            <a:r>
              <a:rPr lang="en-US" sz="3000" b="1" dirty="0">
                <a:solidFill>
                  <a:srgbClr val="33123B"/>
                </a:solidFill>
                <a:latin typeface="Assistant Regular Bold"/>
                <a:ea typeface="Assistant Regular Bold"/>
                <a:cs typeface="Assistant Regular Bold"/>
                <a:sym typeface="Assistant Regular Bold"/>
              </a:rPr>
              <a:t> Thank You</a:t>
            </a:r>
          </a:p>
          <a:p>
            <a:pPr algn="r">
              <a:lnSpc>
                <a:spcPts val="3600"/>
              </a:lnSpc>
            </a:pPr>
            <a:endParaRPr lang="en-US" sz="3000" b="1" dirty="0">
              <a:solidFill>
                <a:srgbClr val="33123B"/>
              </a:solidFill>
              <a:latin typeface="Assistant Regular Bold"/>
              <a:ea typeface="Assistant Regular Bold"/>
              <a:cs typeface="Assistant Regular Bold"/>
              <a:sym typeface="Assistant Regular Bold"/>
            </a:endParaRPr>
          </a:p>
        </p:txBody>
      </p:sp>
      <p:sp>
        <p:nvSpPr>
          <p:cNvPr id="7" name="Freeform 7"/>
          <p:cNvSpPr/>
          <p:nvPr/>
        </p:nvSpPr>
        <p:spPr>
          <a:xfrm rot="2126705">
            <a:off x="15069624" y="-596465"/>
            <a:ext cx="3288317" cy="3144454"/>
          </a:xfrm>
          <a:custGeom>
            <a:avLst/>
            <a:gdLst/>
            <a:ahLst/>
            <a:cxnLst/>
            <a:rect l="l" t="t" r="r" b="b"/>
            <a:pathLst>
              <a:path w="3288317" h="3144454">
                <a:moveTo>
                  <a:pt x="0" y="0"/>
                </a:moveTo>
                <a:lnTo>
                  <a:pt x="3288317" y="0"/>
                </a:lnTo>
                <a:lnTo>
                  <a:pt x="3288317" y="3144453"/>
                </a:lnTo>
                <a:lnTo>
                  <a:pt x="0" y="3144453"/>
                </a:lnTo>
                <a:lnTo>
                  <a:pt x="0" y="0"/>
                </a:lnTo>
                <a:close/>
              </a:path>
            </a:pathLst>
          </a:custGeom>
          <a:blipFill>
            <a:blip r:embed="rId6"/>
            <a:stretch>
              <a:fillRect/>
            </a:stretch>
          </a:blipFill>
        </p:spPr>
      </p:sp>
      <p:sp>
        <p:nvSpPr>
          <p:cNvPr id="8" name="TextBox 8"/>
          <p:cNvSpPr txBox="1"/>
          <p:nvPr/>
        </p:nvSpPr>
        <p:spPr>
          <a:xfrm>
            <a:off x="16233877" y="1058608"/>
            <a:ext cx="1025423" cy="713215"/>
          </a:xfrm>
          <a:prstGeom prst="rect">
            <a:avLst/>
          </a:prstGeom>
        </p:spPr>
        <p:txBody>
          <a:bodyPr lIns="0" tIns="0" rIns="0" bIns="0" rtlCol="0" anchor="t">
            <a:spAutoFit/>
          </a:bodyPr>
          <a:lstStyle/>
          <a:p>
            <a:pPr algn="r">
              <a:lnSpc>
                <a:spcPts val="5500"/>
              </a:lnSpc>
            </a:pPr>
            <a:r>
              <a:rPr lang="en-US" sz="5000" b="1">
                <a:solidFill>
                  <a:srgbClr val="FFFFFF"/>
                </a:solidFill>
                <a:latin typeface="Heebo Black"/>
                <a:ea typeface="Heebo Black"/>
                <a:cs typeface="Heebo Black"/>
                <a:sym typeface="Heebo Black"/>
              </a:rPr>
              <a:t>02</a:t>
            </a:r>
          </a:p>
        </p:txBody>
      </p:sp>
      <p:sp>
        <p:nvSpPr>
          <p:cNvPr id="9" name="Freeform 9"/>
          <p:cNvSpPr/>
          <p:nvPr/>
        </p:nvSpPr>
        <p:spPr>
          <a:xfrm>
            <a:off x="11549380" y="-1258572"/>
            <a:ext cx="2459432" cy="2287272"/>
          </a:xfrm>
          <a:custGeom>
            <a:avLst/>
            <a:gdLst/>
            <a:ahLst/>
            <a:cxnLst/>
            <a:rect l="l" t="t" r="r" b="b"/>
            <a:pathLst>
              <a:path w="2459432" h="2287272">
                <a:moveTo>
                  <a:pt x="0" y="0"/>
                </a:moveTo>
                <a:lnTo>
                  <a:pt x="2459432" y="0"/>
                </a:lnTo>
                <a:lnTo>
                  <a:pt x="2459432" y="2287272"/>
                </a:lnTo>
                <a:lnTo>
                  <a:pt x="0" y="228727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Freeform 10"/>
          <p:cNvSpPr/>
          <p:nvPr/>
        </p:nvSpPr>
        <p:spPr>
          <a:xfrm>
            <a:off x="6684568" y="8710477"/>
            <a:ext cx="2459432" cy="2287272"/>
          </a:xfrm>
          <a:custGeom>
            <a:avLst/>
            <a:gdLst/>
            <a:ahLst/>
            <a:cxnLst/>
            <a:rect l="l" t="t" r="r" b="b"/>
            <a:pathLst>
              <a:path w="2459432" h="2287272">
                <a:moveTo>
                  <a:pt x="0" y="0"/>
                </a:moveTo>
                <a:lnTo>
                  <a:pt x="2459432" y="0"/>
                </a:lnTo>
                <a:lnTo>
                  <a:pt x="2459432" y="2287272"/>
                </a:lnTo>
                <a:lnTo>
                  <a:pt x="0" y="228727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TextBox 11"/>
          <p:cNvSpPr txBox="1"/>
          <p:nvPr/>
        </p:nvSpPr>
        <p:spPr>
          <a:xfrm rot="-5400000">
            <a:off x="-247625" y="7680241"/>
            <a:ext cx="2844859" cy="311258"/>
          </a:xfrm>
          <a:prstGeom prst="rect">
            <a:avLst/>
          </a:prstGeom>
        </p:spPr>
        <p:txBody>
          <a:bodyPr lIns="0" tIns="0" rIns="0" bIns="0" rtlCol="0" anchor="t">
            <a:spAutoFit/>
          </a:bodyPr>
          <a:lstStyle/>
          <a:p>
            <a:pPr algn="l">
              <a:lnSpc>
                <a:spcPts val="2400"/>
              </a:lnSpc>
            </a:pPr>
            <a:r>
              <a:rPr lang="en-US" sz="2000" spc="100">
                <a:solidFill>
                  <a:srgbClr val="FFFFFF"/>
                </a:solidFill>
                <a:latin typeface="Assistant Regular"/>
                <a:ea typeface="Assistant Regular"/>
                <a:cs typeface="Assistant Regular"/>
                <a:sym typeface="Assistant Regular"/>
              </a:rPr>
              <a:t>Smart Helmet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3123B"/>
        </a:solidFill>
        <a:effectLst/>
      </p:bgPr>
    </p:bg>
    <p:spTree>
      <p:nvGrpSpPr>
        <p:cNvPr id="1" name=""/>
        <p:cNvGrpSpPr/>
        <p:nvPr/>
      </p:nvGrpSpPr>
      <p:grpSpPr>
        <a:xfrm>
          <a:off x="0" y="0"/>
          <a:ext cx="0" cy="0"/>
          <a:chOff x="0" y="0"/>
          <a:chExt cx="0" cy="0"/>
        </a:xfrm>
      </p:grpSpPr>
      <p:sp>
        <p:nvSpPr>
          <p:cNvPr id="2" name="TextBox 2"/>
          <p:cNvSpPr txBox="1"/>
          <p:nvPr/>
        </p:nvSpPr>
        <p:spPr>
          <a:xfrm>
            <a:off x="10315934" y="1104900"/>
            <a:ext cx="6943366" cy="1291970"/>
          </a:xfrm>
          <a:prstGeom prst="rect">
            <a:avLst/>
          </a:prstGeom>
        </p:spPr>
        <p:txBody>
          <a:bodyPr lIns="0" tIns="0" rIns="0" bIns="0" rtlCol="0" anchor="t">
            <a:spAutoFit/>
          </a:bodyPr>
          <a:lstStyle/>
          <a:p>
            <a:pPr algn="r">
              <a:lnSpc>
                <a:spcPts val="9900"/>
              </a:lnSpc>
            </a:pPr>
            <a:r>
              <a:rPr lang="en-US" sz="9000">
                <a:solidFill>
                  <a:srgbClr val="FFFFFF"/>
                </a:solidFill>
                <a:latin typeface="Heebo Black"/>
                <a:ea typeface="Heebo Black"/>
                <a:cs typeface="Heebo Black"/>
                <a:sym typeface="Heebo Black"/>
              </a:rPr>
              <a:t>Intoduction</a:t>
            </a:r>
          </a:p>
        </p:txBody>
      </p:sp>
      <p:sp>
        <p:nvSpPr>
          <p:cNvPr id="3" name="Freeform 3"/>
          <p:cNvSpPr/>
          <p:nvPr/>
        </p:nvSpPr>
        <p:spPr>
          <a:xfrm rot="-3836337">
            <a:off x="-1669228" y="-8139053"/>
            <a:ext cx="12375396" cy="14495339"/>
          </a:xfrm>
          <a:custGeom>
            <a:avLst/>
            <a:gdLst/>
            <a:ahLst/>
            <a:cxnLst/>
            <a:rect l="l" t="t" r="r" b="b"/>
            <a:pathLst>
              <a:path w="12375396" h="14495339">
                <a:moveTo>
                  <a:pt x="0" y="0"/>
                </a:moveTo>
                <a:lnTo>
                  <a:pt x="12375396" y="0"/>
                </a:lnTo>
                <a:lnTo>
                  <a:pt x="12375396" y="14495339"/>
                </a:lnTo>
                <a:lnTo>
                  <a:pt x="0" y="14495339"/>
                </a:lnTo>
                <a:lnTo>
                  <a:pt x="0" y="0"/>
                </a:lnTo>
                <a:close/>
              </a:path>
            </a:pathLst>
          </a:custGeom>
          <a:blipFill>
            <a:blip r:embed="rId2"/>
            <a:stretch>
              <a:fillRect/>
            </a:stretch>
          </a:blipFill>
        </p:spPr>
      </p:sp>
      <p:sp>
        <p:nvSpPr>
          <p:cNvPr id="4" name="Freeform 4"/>
          <p:cNvSpPr/>
          <p:nvPr/>
        </p:nvSpPr>
        <p:spPr>
          <a:xfrm>
            <a:off x="1261257" y="8022038"/>
            <a:ext cx="1304761" cy="1236262"/>
          </a:xfrm>
          <a:custGeom>
            <a:avLst/>
            <a:gdLst/>
            <a:ahLst/>
            <a:cxnLst/>
            <a:rect l="l" t="t" r="r" b="b"/>
            <a:pathLst>
              <a:path w="1304761" h="1236262">
                <a:moveTo>
                  <a:pt x="0" y="0"/>
                </a:moveTo>
                <a:lnTo>
                  <a:pt x="1304761" y="0"/>
                </a:lnTo>
                <a:lnTo>
                  <a:pt x="1304761" y="1236262"/>
                </a:lnTo>
                <a:lnTo>
                  <a:pt x="0" y="1236262"/>
                </a:lnTo>
                <a:lnTo>
                  <a:pt x="0" y="0"/>
                </a:lnTo>
                <a:close/>
              </a:path>
            </a:pathLst>
          </a:custGeom>
          <a:blipFill>
            <a:blip r:embed="rId3"/>
            <a:stretch>
              <a:fillRect/>
            </a:stretch>
          </a:blipFill>
        </p:spPr>
      </p:sp>
      <p:sp>
        <p:nvSpPr>
          <p:cNvPr id="5" name="Freeform 5"/>
          <p:cNvSpPr/>
          <p:nvPr/>
        </p:nvSpPr>
        <p:spPr>
          <a:xfrm>
            <a:off x="-406125" y="6352898"/>
            <a:ext cx="2459432" cy="2287272"/>
          </a:xfrm>
          <a:custGeom>
            <a:avLst/>
            <a:gdLst/>
            <a:ahLst/>
            <a:cxnLst/>
            <a:rect l="l" t="t" r="r" b="b"/>
            <a:pathLst>
              <a:path w="2459432" h="2287272">
                <a:moveTo>
                  <a:pt x="0" y="0"/>
                </a:moveTo>
                <a:lnTo>
                  <a:pt x="2459432" y="0"/>
                </a:lnTo>
                <a:lnTo>
                  <a:pt x="2459432" y="2287271"/>
                </a:lnTo>
                <a:lnTo>
                  <a:pt x="0" y="228727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17259300" y="3543823"/>
            <a:ext cx="2459432" cy="2287272"/>
          </a:xfrm>
          <a:custGeom>
            <a:avLst/>
            <a:gdLst/>
            <a:ahLst/>
            <a:cxnLst/>
            <a:rect l="l" t="t" r="r" b="b"/>
            <a:pathLst>
              <a:path w="2459432" h="2287272">
                <a:moveTo>
                  <a:pt x="0" y="0"/>
                </a:moveTo>
                <a:lnTo>
                  <a:pt x="2459432" y="0"/>
                </a:lnTo>
                <a:lnTo>
                  <a:pt x="2459432" y="2287272"/>
                </a:lnTo>
                <a:lnTo>
                  <a:pt x="0" y="228727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a:off x="6661742" y="-301900"/>
            <a:ext cx="2459432" cy="2287272"/>
          </a:xfrm>
          <a:custGeom>
            <a:avLst/>
            <a:gdLst/>
            <a:ahLst/>
            <a:cxnLst/>
            <a:rect l="l" t="t" r="r" b="b"/>
            <a:pathLst>
              <a:path w="2459432" h="2287272">
                <a:moveTo>
                  <a:pt x="0" y="0"/>
                </a:moveTo>
                <a:lnTo>
                  <a:pt x="2459432" y="0"/>
                </a:lnTo>
                <a:lnTo>
                  <a:pt x="2459432" y="2287272"/>
                </a:lnTo>
                <a:lnTo>
                  <a:pt x="0" y="228727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TextBox 8"/>
          <p:cNvSpPr txBox="1"/>
          <p:nvPr/>
        </p:nvSpPr>
        <p:spPr>
          <a:xfrm>
            <a:off x="1028700" y="1076325"/>
            <a:ext cx="1025423" cy="713215"/>
          </a:xfrm>
          <a:prstGeom prst="rect">
            <a:avLst/>
          </a:prstGeom>
        </p:spPr>
        <p:txBody>
          <a:bodyPr lIns="0" tIns="0" rIns="0" bIns="0" rtlCol="0" anchor="t">
            <a:spAutoFit/>
          </a:bodyPr>
          <a:lstStyle/>
          <a:p>
            <a:pPr algn="l">
              <a:lnSpc>
                <a:spcPts val="5500"/>
              </a:lnSpc>
            </a:pPr>
            <a:r>
              <a:rPr lang="en-US" sz="5000" b="1">
                <a:solidFill>
                  <a:srgbClr val="FFFFFF"/>
                </a:solidFill>
                <a:latin typeface="Heebo Black"/>
                <a:ea typeface="Heebo Black"/>
                <a:cs typeface="Heebo Black"/>
                <a:sym typeface="Heebo Black"/>
              </a:rPr>
              <a:t>03</a:t>
            </a:r>
          </a:p>
        </p:txBody>
      </p:sp>
      <p:sp>
        <p:nvSpPr>
          <p:cNvPr id="9" name="TextBox 9"/>
          <p:cNvSpPr txBox="1"/>
          <p:nvPr/>
        </p:nvSpPr>
        <p:spPr>
          <a:xfrm>
            <a:off x="5099697" y="2301620"/>
            <a:ext cx="12159603" cy="1811020"/>
          </a:xfrm>
          <a:prstGeom prst="rect">
            <a:avLst/>
          </a:prstGeom>
        </p:spPr>
        <p:txBody>
          <a:bodyPr lIns="0" tIns="0" rIns="0" bIns="0" rtlCol="0" anchor="t">
            <a:spAutoFit/>
          </a:bodyPr>
          <a:lstStyle/>
          <a:p>
            <a:pPr algn="ctr">
              <a:lnSpc>
                <a:spcPts val="7279"/>
              </a:lnSpc>
            </a:pPr>
            <a:r>
              <a:rPr lang="en-US" sz="5199" b="1">
                <a:solidFill>
                  <a:srgbClr val="FFFFFF"/>
                </a:solidFill>
                <a:latin typeface="Canva Sans Bold"/>
                <a:ea typeface="Canva Sans Bold"/>
                <a:cs typeface="Canva Sans Bold"/>
                <a:sym typeface="Canva Sans Bold"/>
              </a:rPr>
              <a:t>Defining Purpose and Importance In Safety </a:t>
            </a:r>
          </a:p>
        </p:txBody>
      </p:sp>
      <p:sp>
        <p:nvSpPr>
          <p:cNvPr id="10" name="TextBox 10"/>
          <p:cNvSpPr txBox="1"/>
          <p:nvPr/>
        </p:nvSpPr>
        <p:spPr>
          <a:xfrm>
            <a:off x="2454943" y="5854646"/>
            <a:ext cx="15721982" cy="2785523"/>
          </a:xfrm>
          <a:prstGeom prst="rect">
            <a:avLst/>
          </a:prstGeom>
        </p:spPr>
        <p:txBody>
          <a:bodyPr lIns="0" tIns="0" rIns="0" bIns="0" rtlCol="0" anchor="t">
            <a:spAutoFit/>
          </a:bodyPr>
          <a:lstStyle/>
          <a:p>
            <a:pPr algn="ctr">
              <a:lnSpc>
                <a:spcPts val="4492"/>
              </a:lnSpc>
            </a:pPr>
            <a:r>
              <a:rPr lang="en-US" sz="3208">
                <a:solidFill>
                  <a:srgbClr val="FFFFFF"/>
                </a:solidFill>
                <a:latin typeface="Canva Sans"/>
                <a:ea typeface="Canva Sans"/>
                <a:cs typeface="Canva Sans"/>
                <a:sym typeface="Canva Sans"/>
              </a:rPr>
              <a:t>SMART HELMET  The thought of developing this project came from social</a:t>
            </a:r>
          </a:p>
          <a:p>
            <a:pPr algn="just">
              <a:lnSpc>
                <a:spcPts val="4492"/>
              </a:lnSpc>
            </a:pPr>
            <a:r>
              <a:rPr lang="en-US" sz="3208">
                <a:solidFill>
                  <a:srgbClr val="FFFFFF"/>
                </a:solidFill>
                <a:latin typeface="Canva Sans"/>
                <a:ea typeface="Canva Sans"/>
                <a:cs typeface="Canva Sans"/>
                <a:sym typeface="Canva Sans"/>
              </a:rPr>
              <a:t> responsibility towards the society. As in this project we are going to make a </a:t>
            </a:r>
          </a:p>
          <a:p>
            <a:pPr algn="just">
              <a:lnSpc>
                <a:spcPts val="4492"/>
              </a:lnSpc>
            </a:pPr>
            <a:r>
              <a:rPr lang="en-US" sz="3208">
                <a:solidFill>
                  <a:srgbClr val="FFFFFF"/>
                </a:solidFill>
                <a:latin typeface="Canva Sans"/>
                <a:ea typeface="Canva Sans"/>
                <a:cs typeface="Canva Sans"/>
                <a:sym typeface="Canva Sans"/>
              </a:rPr>
              <a:t>Bluetooth Display Using Arduino  for the helmet through which the user is </a:t>
            </a:r>
          </a:p>
          <a:p>
            <a:pPr algn="l">
              <a:lnSpc>
                <a:spcPts val="4492"/>
              </a:lnSpc>
            </a:pPr>
            <a:r>
              <a:rPr lang="en-US" sz="3208">
                <a:solidFill>
                  <a:srgbClr val="FFFFFF"/>
                </a:solidFill>
                <a:latin typeface="Canva Sans"/>
                <a:ea typeface="Canva Sans"/>
                <a:cs typeface="Canva Sans"/>
                <a:sym typeface="Canva Sans"/>
              </a:rPr>
              <a:t>able to check their Mobile Notifications On The Display while driving.</a:t>
            </a:r>
          </a:p>
          <a:p>
            <a:pPr algn="ctr">
              <a:lnSpc>
                <a:spcPts val="4492"/>
              </a:lnSpc>
            </a:pPr>
            <a:endParaRPr lang="en-US" sz="3208">
              <a:solidFill>
                <a:srgbClr val="FFFFFF"/>
              </a:solidFill>
              <a:latin typeface="Canva Sans"/>
              <a:ea typeface="Canva Sans"/>
              <a:cs typeface="Canva Sans"/>
              <a:sym typeface="Canva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2126705">
            <a:off x="15050574" y="-596465"/>
            <a:ext cx="3288317" cy="3144454"/>
          </a:xfrm>
          <a:custGeom>
            <a:avLst/>
            <a:gdLst/>
            <a:ahLst/>
            <a:cxnLst/>
            <a:rect l="l" t="t" r="r" b="b"/>
            <a:pathLst>
              <a:path w="3288317" h="3144454">
                <a:moveTo>
                  <a:pt x="0" y="0"/>
                </a:moveTo>
                <a:lnTo>
                  <a:pt x="3288317" y="0"/>
                </a:lnTo>
                <a:lnTo>
                  <a:pt x="3288317" y="3144453"/>
                </a:lnTo>
                <a:lnTo>
                  <a:pt x="0" y="3144453"/>
                </a:lnTo>
                <a:lnTo>
                  <a:pt x="0" y="0"/>
                </a:lnTo>
                <a:close/>
              </a:path>
            </a:pathLst>
          </a:custGeom>
          <a:blipFill>
            <a:blip r:embed="rId2"/>
            <a:stretch>
              <a:fillRect/>
            </a:stretch>
          </a:blipFill>
        </p:spPr>
      </p:sp>
      <p:sp>
        <p:nvSpPr>
          <p:cNvPr id="3" name="TextBox 3"/>
          <p:cNvSpPr txBox="1"/>
          <p:nvPr/>
        </p:nvSpPr>
        <p:spPr>
          <a:xfrm>
            <a:off x="16214827" y="1058608"/>
            <a:ext cx="1025423" cy="713215"/>
          </a:xfrm>
          <a:prstGeom prst="rect">
            <a:avLst/>
          </a:prstGeom>
        </p:spPr>
        <p:txBody>
          <a:bodyPr lIns="0" tIns="0" rIns="0" bIns="0" rtlCol="0" anchor="t">
            <a:spAutoFit/>
          </a:bodyPr>
          <a:lstStyle/>
          <a:p>
            <a:pPr algn="r">
              <a:lnSpc>
                <a:spcPts val="5500"/>
              </a:lnSpc>
            </a:pPr>
            <a:r>
              <a:rPr lang="en-US" sz="5000" b="1">
                <a:solidFill>
                  <a:srgbClr val="FFFFFF"/>
                </a:solidFill>
                <a:latin typeface="Heebo Black"/>
                <a:ea typeface="Heebo Black"/>
                <a:cs typeface="Heebo Black"/>
                <a:sym typeface="Heebo Black"/>
              </a:rPr>
              <a:t>04</a:t>
            </a:r>
          </a:p>
        </p:txBody>
      </p:sp>
      <p:sp>
        <p:nvSpPr>
          <p:cNvPr id="4" name="Freeform 4"/>
          <p:cNvSpPr/>
          <p:nvPr/>
        </p:nvSpPr>
        <p:spPr>
          <a:xfrm>
            <a:off x="16029584" y="6971028"/>
            <a:ext cx="2459432" cy="2287272"/>
          </a:xfrm>
          <a:custGeom>
            <a:avLst/>
            <a:gdLst/>
            <a:ahLst/>
            <a:cxnLst/>
            <a:rect l="l" t="t" r="r" b="b"/>
            <a:pathLst>
              <a:path w="2459432" h="2287272">
                <a:moveTo>
                  <a:pt x="0" y="0"/>
                </a:moveTo>
                <a:lnTo>
                  <a:pt x="2459432" y="0"/>
                </a:lnTo>
                <a:lnTo>
                  <a:pt x="2459432" y="2287272"/>
                </a:lnTo>
                <a:lnTo>
                  <a:pt x="0" y="228727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a:off x="-340890" y="1028700"/>
            <a:ext cx="2459432" cy="2287272"/>
          </a:xfrm>
          <a:custGeom>
            <a:avLst/>
            <a:gdLst/>
            <a:ahLst/>
            <a:cxnLst/>
            <a:rect l="l" t="t" r="r" b="b"/>
            <a:pathLst>
              <a:path w="2459432" h="2287272">
                <a:moveTo>
                  <a:pt x="0" y="0"/>
                </a:moveTo>
                <a:lnTo>
                  <a:pt x="2459432" y="0"/>
                </a:lnTo>
                <a:lnTo>
                  <a:pt x="2459432" y="2287272"/>
                </a:lnTo>
                <a:lnTo>
                  <a:pt x="0" y="228727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TextBox 6"/>
          <p:cNvSpPr txBox="1"/>
          <p:nvPr/>
        </p:nvSpPr>
        <p:spPr>
          <a:xfrm>
            <a:off x="2158095" y="933450"/>
            <a:ext cx="2857143" cy="887095"/>
          </a:xfrm>
          <a:prstGeom prst="rect">
            <a:avLst/>
          </a:prstGeom>
        </p:spPr>
        <p:txBody>
          <a:bodyPr lIns="0" tIns="0" rIns="0" bIns="0" rtlCol="0" anchor="t">
            <a:spAutoFit/>
          </a:bodyPr>
          <a:lstStyle/>
          <a:p>
            <a:pPr algn="ctr">
              <a:lnSpc>
                <a:spcPts val="7279"/>
              </a:lnSpc>
            </a:pPr>
            <a:r>
              <a:rPr lang="en-US" sz="5199" b="1">
                <a:solidFill>
                  <a:srgbClr val="8D0A75"/>
                </a:solidFill>
                <a:latin typeface="Canva Sans Bold"/>
                <a:ea typeface="Canva Sans Bold"/>
                <a:cs typeface="Canva Sans Bold"/>
                <a:sym typeface="Canva Sans Bold"/>
              </a:rPr>
              <a:t>Purpose:</a:t>
            </a:r>
          </a:p>
        </p:txBody>
      </p:sp>
      <p:sp>
        <p:nvSpPr>
          <p:cNvPr id="7" name="TextBox 7"/>
          <p:cNvSpPr txBox="1"/>
          <p:nvPr/>
        </p:nvSpPr>
        <p:spPr>
          <a:xfrm>
            <a:off x="2885459" y="2083031"/>
            <a:ext cx="12245865" cy="4492075"/>
          </a:xfrm>
          <a:prstGeom prst="rect">
            <a:avLst/>
          </a:prstGeom>
        </p:spPr>
        <p:txBody>
          <a:bodyPr lIns="0" tIns="0" rIns="0" bIns="0" rtlCol="0" anchor="t">
            <a:spAutoFit/>
          </a:bodyPr>
          <a:lstStyle/>
          <a:p>
            <a:pPr algn="l">
              <a:lnSpc>
                <a:spcPts val="4262"/>
              </a:lnSpc>
            </a:pPr>
            <a:r>
              <a:rPr lang="en-US" sz="3044" b="1">
                <a:solidFill>
                  <a:srgbClr val="8D0A75"/>
                </a:solidFill>
                <a:latin typeface="Canva Sans Bold"/>
                <a:ea typeface="Canva Sans Bold"/>
                <a:cs typeface="Canva Sans Bold"/>
                <a:sym typeface="Canva Sans Bold"/>
              </a:rPr>
              <a:t>Enhance Safety for Riders through Advanced Technology:</a:t>
            </a:r>
          </a:p>
          <a:p>
            <a:pPr algn="l">
              <a:lnSpc>
                <a:spcPts val="4262"/>
              </a:lnSpc>
            </a:pPr>
            <a:endParaRPr lang="en-US" sz="3044" b="1">
              <a:solidFill>
                <a:srgbClr val="8D0A75"/>
              </a:solidFill>
              <a:latin typeface="Canva Sans Bold"/>
              <a:ea typeface="Canva Sans Bold"/>
              <a:cs typeface="Canva Sans Bold"/>
              <a:sym typeface="Canva Sans Bold"/>
            </a:endParaRPr>
          </a:p>
          <a:p>
            <a:pPr marL="522035" lvl="1" indent="-261017" algn="l">
              <a:lnSpc>
                <a:spcPts val="3385"/>
              </a:lnSpc>
              <a:buFont typeface="Arial"/>
              <a:buChar char="•"/>
            </a:pPr>
            <a:r>
              <a:rPr lang="en-US" sz="2417">
                <a:solidFill>
                  <a:srgbClr val="000000"/>
                </a:solidFill>
                <a:latin typeface="Canva Sans"/>
                <a:ea typeface="Canva Sans"/>
                <a:cs typeface="Canva Sans"/>
                <a:sym typeface="Canva Sans"/>
              </a:rPr>
              <a:t>The primary objective of the smart helmet project is to leverage modern technology to improve the safety and well-being of riders. By integrating various sensors and communication modules, the helmet can actively monitor for potential dangers and take preemptive action to avoid accidents or mitigate their impact. This system aims to provide a safer riding experience by addressing common safety concerns and offering timely alerts and information.</a:t>
            </a:r>
          </a:p>
          <a:p>
            <a:pPr algn="l">
              <a:lnSpc>
                <a:spcPts val="3497"/>
              </a:lnSpc>
            </a:pPr>
            <a:endParaRPr lang="en-US" sz="2417">
              <a:solidFill>
                <a:srgbClr val="000000"/>
              </a:solidFill>
              <a:latin typeface="Canva Sans"/>
              <a:ea typeface="Canva Sans"/>
              <a:cs typeface="Canva Sans"/>
              <a:sym typeface="Canva Sans"/>
            </a:endParaRPr>
          </a:p>
        </p:txBody>
      </p:sp>
      <p:sp>
        <p:nvSpPr>
          <p:cNvPr id="8" name="TextBox 8"/>
          <p:cNvSpPr txBox="1"/>
          <p:nvPr/>
        </p:nvSpPr>
        <p:spPr>
          <a:xfrm>
            <a:off x="2118542" y="6479856"/>
            <a:ext cx="3006090" cy="887095"/>
          </a:xfrm>
          <a:prstGeom prst="rect">
            <a:avLst/>
          </a:prstGeom>
        </p:spPr>
        <p:txBody>
          <a:bodyPr lIns="0" tIns="0" rIns="0" bIns="0" rtlCol="0" anchor="t">
            <a:spAutoFit/>
          </a:bodyPr>
          <a:lstStyle/>
          <a:p>
            <a:pPr algn="ctr">
              <a:lnSpc>
                <a:spcPts val="7279"/>
              </a:lnSpc>
            </a:pPr>
            <a:r>
              <a:rPr lang="en-US" sz="5199" b="1">
                <a:solidFill>
                  <a:srgbClr val="8D0A75"/>
                </a:solidFill>
                <a:latin typeface="Canva Sans Bold"/>
                <a:ea typeface="Canva Sans Bold"/>
                <a:cs typeface="Canva Sans Bold"/>
                <a:sym typeface="Canva Sans Bold"/>
              </a:rPr>
              <a:t>Features:</a:t>
            </a:r>
          </a:p>
        </p:txBody>
      </p:sp>
      <p:sp>
        <p:nvSpPr>
          <p:cNvPr id="9" name="TextBox 9"/>
          <p:cNvSpPr txBox="1"/>
          <p:nvPr/>
        </p:nvSpPr>
        <p:spPr>
          <a:xfrm>
            <a:off x="3013364" y="7697383"/>
            <a:ext cx="12621459" cy="1746030"/>
          </a:xfrm>
          <a:prstGeom prst="rect">
            <a:avLst/>
          </a:prstGeom>
        </p:spPr>
        <p:txBody>
          <a:bodyPr lIns="0" tIns="0" rIns="0" bIns="0" rtlCol="0" anchor="t">
            <a:spAutoFit/>
          </a:bodyPr>
          <a:lstStyle/>
          <a:p>
            <a:pPr marL="541623" lvl="1" indent="-270811" algn="l">
              <a:lnSpc>
                <a:spcPts val="3512"/>
              </a:lnSpc>
              <a:buFont typeface="Arial"/>
              <a:buChar char="•"/>
            </a:pPr>
            <a:r>
              <a:rPr lang="en-US" sz="2508">
                <a:solidFill>
                  <a:srgbClr val="000000"/>
                </a:solidFill>
                <a:latin typeface="Canva Sans"/>
                <a:ea typeface="Canva Sans"/>
                <a:cs typeface="Canva Sans"/>
                <a:sym typeface="Canva Sans"/>
              </a:rPr>
              <a:t>Real-time monitoring for accidents and environmental changes.</a:t>
            </a:r>
          </a:p>
          <a:p>
            <a:pPr marL="541623" lvl="1" indent="-270811" algn="ctr">
              <a:lnSpc>
                <a:spcPts val="3512"/>
              </a:lnSpc>
              <a:buFont typeface="Arial"/>
              <a:buChar char="•"/>
            </a:pPr>
            <a:r>
              <a:rPr lang="en-US" sz="2508">
                <a:solidFill>
                  <a:srgbClr val="000000"/>
                </a:solidFill>
                <a:latin typeface="Canva Sans"/>
                <a:ea typeface="Canva Sans"/>
                <a:cs typeface="Canva Sans"/>
                <a:sym typeface="Canva Sans"/>
              </a:rPr>
              <a:t>Emergency message display to notify the user or external parties immediately. </a:t>
            </a:r>
          </a:p>
          <a:p>
            <a:pPr marL="541623" lvl="1" indent="-270811" algn="l">
              <a:lnSpc>
                <a:spcPts val="3512"/>
              </a:lnSpc>
              <a:buFont typeface="Arial"/>
              <a:buChar char="•"/>
            </a:pPr>
            <a:r>
              <a:rPr lang="en-US" sz="2508">
                <a:solidFill>
                  <a:srgbClr val="000000"/>
                </a:solidFill>
                <a:latin typeface="Canva Sans"/>
                <a:ea typeface="Canva Sans"/>
                <a:cs typeface="Canva Sans"/>
                <a:sym typeface="Canva Sans"/>
              </a:rPr>
              <a:t>Lightweight and ergonomic design for ease of use.</a:t>
            </a:r>
          </a:p>
          <a:p>
            <a:pPr algn="ctr">
              <a:lnSpc>
                <a:spcPts val="3512"/>
              </a:lnSpc>
            </a:pPr>
            <a:endParaRPr lang="en-US" sz="2508">
              <a:solidFill>
                <a:srgbClr val="000000"/>
              </a:solidFill>
              <a:latin typeface="Canva Sans"/>
              <a:ea typeface="Canva Sans"/>
              <a:cs typeface="Canva Sans"/>
              <a:sym typeface="Canva Sans"/>
            </a:endParaRPr>
          </a:p>
        </p:txBody>
      </p:sp>
      <p:sp>
        <p:nvSpPr>
          <p:cNvPr id="10" name="Freeform 10"/>
          <p:cNvSpPr/>
          <p:nvPr/>
        </p:nvSpPr>
        <p:spPr>
          <a:xfrm>
            <a:off x="-301336" y="236855"/>
            <a:ext cx="2459432" cy="2287272"/>
          </a:xfrm>
          <a:custGeom>
            <a:avLst/>
            <a:gdLst/>
            <a:ahLst/>
            <a:cxnLst/>
            <a:rect l="l" t="t" r="r" b="b"/>
            <a:pathLst>
              <a:path w="2459432" h="2287272">
                <a:moveTo>
                  <a:pt x="0" y="0"/>
                </a:moveTo>
                <a:lnTo>
                  <a:pt x="2459431" y="0"/>
                </a:lnTo>
                <a:lnTo>
                  <a:pt x="2459431" y="2287271"/>
                </a:lnTo>
                <a:lnTo>
                  <a:pt x="0" y="228727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33123B"/>
        </a:solidFill>
        <a:effectLst/>
      </p:bgPr>
    </p:bg>
    <p:spTree>
      <p:nvGrpSpPr>
        <p:cNvPr id="1" name=""/>
        <p:cNvGrpSpPr/>
        <p:nvPr/>
      </p:nvGrpSpPr>
      <p:grpSpPr>
        <a:xfrm>
          <a:off x="0" y="0"/>
          <a:ext cx="0" cy="0"/>
          <a:chOff x="0" y="0"/>
          <a:chExt cx="0" cy="0"/>
        </a:xfrm>
      </p:grpSpPr>
      <p:sp>
        <p:nvSpPr>
          <p:cNvPr id="2" name="Freeform 2"/>
          <p:cNvSpPr/>
          <p:nvPr/>
        </p:nvSpPr>
        <p:spPr>
          <a:xfrm>
            <a:off x="-770951" y="691834"/>
            <a:ext cx="2459432" cy="2287272"/>
          </a:xfrm>
          <a:custGeom>
            <a:avLst/>
            <a:gdLst/>
            <a:ahLst/>
            <a:cxnLst/>
            <a:rect l="l" t="t" r="r" b="b"/>
            <a:pathLst>
              <a:path w="2459432" h="2287272">
                <a:moveTo>
                  <a:pt x="0" y="0"/>
                </a:moveTo>
                <a:lnTo>
                  <a:pt x="2459432" y="0"/>
                </a:lnTo>
                <a:lnTo>
                  <a:pt x="2459432" y="2287271"/>
                </a:lnTo>
                <a:lnTo>
                  <a:pt x="0" y="228727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10800000">
            <a:off x="9626710" y="-1324962"/>
            <a:ext cx="5459645" cy="6320863"/>
          </a:xfrm>
          <a:custGeom>
            <a:avLst/>
            <a:gdLst/>
            <a:ahLst/>
            <a:cxnLst/>
            <a:rect l="l" t="t" r="r" b="b"/>
            <a:pathLst>
              <a:path w="5459645" h="6320863">
                <a:moveTo>
                  <a:pt x="0" y="0"/>
                </a:moveTo>
                <a:lnTo>
                  <a:pt x="5459646" y="0"/>
                </a:lnTo>
                <a:lnTo>
                  <a:pt x="5459646" y="6320863"/>
                </a:lnTo>
                <a:lnTo>
                  <a:pt x="0" y="6320863"/>
                </a:lnTo>
                <a:lnTo>
                  <a:pt x="0" y="0"/>
                </a:lnTo>
                <a:close/>
              </a:path>
            </a:pathLst>
          </a:custGeom>
          <a:blipFill>
            <a:blip r:embed="rId4"/>
            <a:stretch>
              <a:fillRect/>
            </a:stretch>
          </a:blipFill>
        </p:spPr>
      </p:sp>
      <p:sp>
        <p:nvSpPr>
          <p:cNvPr id="4" name="Freeform 4"/>
          <p:cNvSpPr/>
          <p:nvPr/>
        </p:nvSpPr>
        <p:spPr>
          <a:xfrm>
            <a:off x="14287353" y="5378314"/>
            <a:ext cx="5459645" cy="6320863"/>
          </a:xfrm>
          <a:custGeom>
            <a:avLst/>
            <a:gdLst/>
            <a:ahLst/>
            <a:cxnLst/>
            <a:rect l="l" t="t" r="r" b="b"/>
            <a:pathLst>
              <a:path w="5459645" h="6320863">
                <a:moveTo>
                  <a:pt x="0" y="0"/>
                </a:moveTo>
                <a:lnTo>
                  <a:pt x="5459645" y="0"/>
                </a:lnTo>
                <a:lnTo>
                  <a:pt x="5459645" y="6320863"/>
                </a:lnTo>
                <a:lnTo>
                  <a:pt x="0" y="6320863"/>
                </a:lnTo>
                <a:lnTo>
                  <a:pt x="0" y="0"/>
                </a:lnTo>
                <a:close/>
              </a:path>
            </a:pathLst>
          </a:custGeom>
          <a:blipFill>
            <a:blip r:embed="rId4"/>
            <a:stretch>
              <a:fillRect/>
            </a:stretch>
          </a:blipFill>
        </p:spPr>
      </p:sp>
      <p:sp>
        <p:nvSpPr>
          <p:cNvPr id="5" name="Freeform 5"/>
          <p:cNvSpPr/>
          <p:nvPr/>
        </p:nvSpPr>
        <p:spPr>
          <a:xfrm>
            <a:off x="16124834" y="9258300"/>
            <a:ext cx="2459432" cy="2287272"/>
          </a:xfrm>
          <a:custGeom>
            <a:avLst/>
            <a:gdLst/>
            <a:ahLst/>
            <a:cxnLst/>
            <a:rect l="l" t="t" r="r" b="b"/>
            <a:pathLst>
              <a:path w="2459432" h="2287272">
                <a:moveTo>
                  <a:pt x="0" y="0"/>
                </a:moveTo>
                <a:lnTo>
                  <a:pt x="2459432" y="0"/>
                </a:lnTo>
                <a:lnTo>
                  <a:pt x="2459432" y="2287272"/>
                </a:lnTo>
                <a:lnTo>
                  <a:pt x="0" y="228727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2183781" y="312295"/>
            <a:ext cx="14377799" cy="2442568"/>
          </a:xfrm>
          <a:prstGeom prst="rect">
            <a:avLst/>
          </a:prstGeom>
        </p:spPr>
        <p:txBody>
          <a:bodyPr lIns="0" tIns="0" rIns="0" bIns="0" rtlCol="0" anchor="t">
            <a:spAutoFit/>
          </a:bodyPr>
          <a:lstStyle/>
          <a:p>
            <a:pPr algn="l">
              <a:lnSpc>
                <a:spcPts val="8995"/>
              </a:lnSpc>
            </a:pPr>
            <a:r>
              <a:rPr lang="en-US" sz="8178" b="1">
                <a:solidFill>
                  <a:srgbClr val="FFFFFF"/>
                </a:solidFill>
                <a:latin typeface="Heebo Black"/>
                <a:ea typeface="Heebo Black"/>
                <a:cs typeface="Heebo Black"/>
                <a:sym typeface="Heebo Black"/>
              </a:rPr>
              <a:t>Component 1:ESP32 with WiFi &amp; Bluetooth</a:t>
            </a:r>
          </a:p>
          <a:p>
            <a:pPr algn="l">
              <a:lnSpc>
                <a:spcPts val="1626"/>
              </a:lnSpc>
            </a:pPr>
            <a:endParaRPr lang="en-US" sz="8178" b="1">
              <a:solidFill>
                <a:srgbClr val="FFFFFF"/>
              </a:solidFill>
              <a:latin typeface="Heebo Black"/>
              <a:ea typeface="Heebo Black"/>
              <a:cs typeface="Heebo Black"/>
              <a:sym typeface="Heebo Black"/>
            </a:endParaRPr>
          </a:p>
        </p:txBody>
      </p:sp>
      <p:sp>
        <p:nvSpPr>
          <p:cNvPr id="7" name="TextBox 7"/>
          <p:cNvSpPr txBox="1"/>
          <p:nvPr/>
        </p:nvSpPr>
        <p:spPr>
          <a:xfrm rot="5400000">
            <a:off x="15786016" y="2295500"/>
            <a:ext cx="2844859" cy="311258"/>
          </a:xfrm>
          <a:prstGeom prst="rect">
            <a:avLst/>
          </a:prstGeom>
        </p:spPr>
        <p:txBody>
          <a:bodyPr lIns="0" tIns="0" rIns="0" bIns="0" rtlCol="0" anchor="t">
            <a:spAutoFit/>
          </a:bodyPr>
          <a:lstStyle/>
          <a:p>
            <a:pPr algn="l">
              <a:lnSpc>
                <a:spcPts val="2400"/>
              </a:lnSpc>
            </a:pPr>
            <a:r>
              <a:rPr lang="en-US" sz="2000" spc="100">
                <a:solidFill>
                  <a:srgbClr val="FFFFFF"/>
                </a:solidFill>
                <a:latin typeface="Assistant Regular"/>
                <a:ea typeface="Assistant Regular"/>
                <a:cs typeface="Assistant Regular"/>
                <a:sym typeface="Assistant Regular"/>
              </a:rPr>
              <a:t>Smart Helmet</a:t>
            </a:r>
          </a:p>
        </p:txBody>
      </p:sp>
      <p:sp>
        <p:nvSpPr>
          <p:cNvPr id="8" name="TextBox 8"/>
          <p:cNvSpPr txBox="1"/>
          <p:nvPr/>
        </p:nvSpPr>
        <p:spPr>
          <a:xfrm>
            <a:off x="1690076" y="3342005"/>
            <a:ext cx="3428524" cy="1571625"/>
          </a:xfrm>
          <a:prstGeom prst="rect">
            <a:avLst/>
          </a:prstGeom>
        </p:spPr>
        <p:txBody>
          <a:bodyPr lIns="0" tIns="0" rIns="0" bIns="0" rtlCol="0" anchor="t">
            <a:spAutoFit/>
          </a:bodyPr>
          <a:lstStyle/>
          <a:p>
            <a:pPr algn="ctr">
              <a:lnSpc>
                <a:spcPts val="6300"/>
              </a:lnSpc>
            </a:pPr>
            <a:r>
              <a:rPr lang="en-US" sz="4500" b="1">
                <a:solidFill>
                  <a:srgbClr val="FFFFFF"/>
                </a:solidFill>
                <a:latin typeface="Canva Sans Bold"/>
                <a:ea typeface="Canva Sans Bold"/>
                <a:cs typeface="Canva Sans Bold"/>
                <a:sym typeface="Canva Sans Bold"/>
              </a:rPr>
              <a:t>Description:</a:t>
            </a:r>
          </a:p>
          <a:p>
            <a:pPr algn="ctr">
              <a:lnSpc>
                <a:spcPts val="6300"/>
              </a:lnSpc>
            </a:pPr>
            <a:endParaRPr lang="en-US" sz="4500" b="1">
              <a:solidFill>
                <a:srgbClr val="FFFFFF"/>
              </a:solidFill>
              <a:latin typeface="Canva Sans Bold"/>
              <a:ea typeface="Canva Sans Bold"/>
              <a:cs typeface="Canva Sans Bold"/>
              <a:sym typeface="Canva Sans Bold"/>
            </a:endParaRPr>
          </a:p>
        </p:txBody>
      </p:sp>
      <p:sp>
        <p:nvSpPr>
          <p:cNvPr id="9" name="TextBox 9"/>
          <p:cNvSpPr txBox="1"/>
          <p:nvPr/>
        </p:nvSpPr>
        <p:spPr>
          <a:xfrm>
            <a:off x="2183781" y="4616025"/>
            <a:ext cx="12712333" cy="1515803"/>
          </a:xfrm>
          <a:prstGeom prst="rect">
            <a:avLst/>
          </a:prstGeom>
        </p:spPr>
        <p:txBody>
          <a:bodyPr lIns="0" tIns="0" rIns="0" bIns="0" rtlCol="0" anchor="t">
            <a:spAutoFit/>
          </a:bodyPr>
          <a:lstStyle/>
          <a:p>
            <a:pPr algn="ctr">
              <a:lnSpc>
                <a:spcPts val="4336"/>
              </a:lnSpc>
            </a:pPr>
            <a:r>
              <a:rPr lang="en-US" sz="3097">
                <a:solidFill>
                  <a:srgbClr val="FFFFFF"/>
                </a:solidFill>
                <a:latin typeface="Canva Sans"/>
                <a:ea typeface="Canva Sans"/>
                <a:cs typeface="Canva Sans"/>
                <a:sym typeface="Canva Sans"/>
              </a:rPr>
              <a:t> </a:t>
            </a:r>
            <a:r>
              <a:rPr lang="en-US" sz="3097" b="1">
                <a:solidFill>
                  <a:srgbClr val="FFFFFF"/>
                </a:solidFill>
                <a:latin typeface="Canva Sans Bold"/>
                <a:ea typeface="Canva Sans Bold"/>
                <a:cs typeface="Canva Sans Bold"/>
                <a:sym typeface="Canva Sans Bold"/>
              </a:rPr>
              <a:t>Microcontroller with integrated WiFi and Bluetooth capabilities.  </a:t>
            </a:r>
          </a:p>
          <a:p>
            <a:pPr algn="l">
              <a:lnSpc>
                <a:spcPts val="3916"/>
              </a:lnSpc>
            </a:pPr>
            <a:r>
              <a:rPr lang="en-US" sz="2797">
                <a:solidFill>
                  <a:srgbClr val="FFFFFF"/>
                </a:solidFill>
                <a:latin typeface="Canva Sans"/>
                <a:ea typeface="Canva Sans"/>
                <a:cs typeface="Canva Sans"/>
                <a:sym typeface="Canva Sans"/>
              </a:rPr>
              <a:t>                  </a:t>
            </a:r>
          </a:p>
          <a:p>
            <a:pPr algn="ctr">
              <a:lnSpc>
                <a:spcPts val="3916"/>
              </a:lnSpc>
            </a:pPr>
            <a:endParaRPr lang="en-US" sz="2797">
              <a:solidFill>
                <a:srgbClr val="FFFFFF"/>
              </a:solidFill>
              <a:latin typeface="Canva Sans"/>
              <a:ea typeface="Canva Sans"/>
              <a:cs typeface="Canva Sans"/>
              <a:sym typeface="Canva Sans"/>
            </a:endParaRPr>
          </a:p>
        </p:txBody>
      </p:sp>
      <p:sp>
        <p:nvSpPr>
          <p:cNvPr id="10" name="TextBox 10"/>
          <p:cNvSpPr txBox="1"/>
          <p:nvPr/>
        </p:nvSpPr>
        <p:spPr>
          <a:xfrm>
            <a:off x="2646917" y="5615026"/>
            <a:ext cx="14556766" cy="2276994"/>
          </a:xfrm>
          <a:prstGeom prst="rect">
            <a:avLst/>
          </a:prstGeom>
        </p:spPr>
        <p:txBody>
          <a:bodyPr lIns="0" tIns="0" rIns="0" bIns="0" rtlCol="0" anchor="t">
            <a:spAutoFit/>
          </a:bodyPr>
          <a:lstStyle/>
          <a:p>
            <a:pPr marL="562328" lvl="1" indent="-281164" algn="l">
              <a:lnSpc>
                <a:spcPts val="3646"/>
              </a:lnSpc>
              <a:buFont typeface="Arial"/>
              <a:buChar char="•"/>
            </a:pPr>
            <a:r>
              <a:rPr lang="en-US" sz="2604">
                <a:solidFill>
                  <a:srgbClr val="FFFFFF"/>
                </a:solidFill>
                <a:latin typeface="Canva Sans"/>
                <a:ea typeface="Canva Sans"/>
                <a:cs typeface="Canva Sans"/>
                <a:sym typeface="Canva Sans"/>
              </a:rPr>
              <a:t>The microcontroller, with its advanced WiFi and Bluetooth capabilities, stands as the intelligent hub of the smart helmet system. </a:t>
            </a:r>
          </a:p>
          <a:p>
            <a:pPr marL="562328" lvl="1" indent="-281164" algn="l">
              <a:lnSpc>
                <a:spcPts val="3646"/>
              </a:lnSpc>
              <a:buFont typeface="Arial"/>
              <a:buChar char="•"/>
            </a:pPr>
            <a:r>
              <a:rPr lang="en-US" sz="2604">
                <a:solidFill>
                  <a:srgbClr val="FFFFFF"/>
                </a:solidFill>
                <a:latin typeface="Canva Sans"/>
                <a:ea typeface="Canva Sans"/>
                <a:cs typeface="Canva Sans"/>
                <a:sym typeface="Canva Sans"/>
              </a:rPr>
              <a:t>It ensures continuous communication, safety monitoring, and real-time response, offering a significant leap in rider safety and convenience. </a:t>
            </a:r>
          </a:p>
          <a:p>
            <a:pPr marL="562328" lvl="1" indent="-281164" algn="l">
              <a:lnSpc>
                <a:spcPts val="3646"/>
              </a:lnSpc>
              <a:buFont typeface="Arial"/>
              <a:buChar char="•"/>
            </a:pPr>
            <a:r>
              <a:rPr lang="en-US" sz="2604">
                <a:solidFill>
                  <a:srgbClr val="FFFFFF"/>
                </a:solidFill>
                <a:latin typeface="Canva Sans"/>
                <a:ea typeface="Canva Sans"/>
                <a:cs typeface="Canva Sans"/>
                <a:sym typeface="Canva Sans"/>
              </a:rPr>
              <a:t>Acts as the brain of the system for communication and control.</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8704691" y="1104900"/>
            <a:ext cx="8554609" cy="1291970"/>
          </a:xfrm>
          <a:prstGeom prst="rect">
            <a:avLst/>
          </a:prstGeom>
        </p:spPr>
        <p:txBody>
          <a:bodyPr lIns="0" tIns="0" rIns="0" bIns="0" rtlCol="0" anchor="t">
            <a:spAutoFit/>
          </a:bodyPr>
          <a:lstStyle/>
          <a:p>
            <a:pPr algn="r">
              <a:lnSpc>
                <a:spcPts val="9900"/>
              </a:lnSpc>
            </a:pPr>
            <a:r>
              <a:rPr lang="en-US" sz="9000" b="1">
                <a:solidFill>
                  <a:srgbClr val="8D0A75"/>
                </a:solidFill>
                <a:latin typeface="Heebo Black"/>
                <a:ea typeface="Heebo Black"/>
                <a:cs typeface="Heebo Black"/>
                <a:sym typeface="Heebo Black"/>
              </a:rPr>
              <a:t>Key features</a:t>
            </a:r>
          </a:p>
        </p:txBody>
      </p:sp>
      <p:sp>
        <p:nvSpPr>
          <p:cNvPr id="3" name="Freeform 3"/>
          <p:cNvSpPr/>
          <p:nvPr/>
        </p:nvSpPr>
        <p:spPr>
          <a:xfrm rot="2126705">
            <a:off x="129755" y="-335111"/>
            <a:ext cx="3288317" cy="3144454"/>
          </a:xfrm>
          <a:custGeom>
            <a:avLst/>
            <a:gdLst/>
            <a:ahLst/>
            <a:cxnLst/>
            <a:rect l="l" t="t" r="r" b="b"/>
            <a:pathLst>
              <a:path w="3288317" h="3144454">
                <a:moveTo>
                  <a:pt x="0" y="0"/>
                </a:moveTo>
                <a:lnTo>
                  <a:pt x="3288318" y="0"/>
                </a:lnTo>
                <a:lnTo>
                  <a:pt x="3288318" y="3144453"/>
                </a:lnTo>
                <a:lnTo>
                  <a:pt x="0" y="3144453"/>
                </a:lnTo>
                <a:lnTo>
                  <a:pt x="0" y="0"/>
                </a:lnTo>
                <a:close/>
              </a:path>
            </a:pathLst>
          </a:custGeom>
          <a:blipFill>
            <a:blip r:embed="rId2"/>
            <a:stretch>
              <a:fillRect/>
            </a:stretch>
          </a:blipFill>
        </p:spPr>
      </p:sp>
      <p:sp>
        <p:nvSpPr>
          <p:cNvPr id="4" name="TextBox 4"/>
          <p:cNvSpPr txBox="1"/>
          <p:nvPr/>
        </p:nvSpPr>
        <p:spPr>
          <a:xfrm>
            <a:off x="1571463" y="1379990"/>
            <a:ext cx="811996" cy="713215"/>
          </a:xfrm>
          <a:prstGeom prst="rect">
            <a:avLst/>
          </a:prstGeom>
        </p:spPr>
        <p:txBody>
          <a:bodyPr lIns="0" tIns="0" rIns="0" bIns="0" rtlCol="0" anchor="t">
            <a:spAutoFit/>
          </a:bodyPr>
          <a:lstStyle/>
          <a:p>
            <a:pPr algn="l">
              <a:lnSpc>
                <a:spcPts val="5500"/>
              </a:lnSpc>
            </a:pPr>
            <a:r>
              <a:rPr lang="en-US" sz="5000" b="1">
                <a:solidFill>
                  <a:srgbClr val="FFFFFF"/>
                </a:solidFill>
                <a:latin typeface="Heebo Black"/>
                <a:ea typeface="Heebo Black"/>
                <a:cs typeface="Heebo Black"/>
                <a:sym typeface="Heebo Black"/>
              </a:rPr>
              <a:t>06</a:t>
            </a:r>
          </a:p>
        </p:txBody>
      </p:sp>
      <p:sp>
        <p:nvSpPr>
          <p:cNvPr id="5" name="Freeform 5"/>
          <p:cNvSpPr/>
          <p:nvPr/>
        </p:nvSpPr>
        <p:spPr>
          <a:xfrm>
            <a:off x="1261257" y="8022038"/>
            <a:ext cx="1304761" cy="1236262"/>
          </a:xfrm>
          <a:custGeom>
            <a:avLst/>
            <a:gdLst/>
            <a:ahLst/>
            <a:cxnLst/>
            <a:rect l="l" t="t" r="r" b="b"/>
            <a:pathLst>
              <a:path w="1304761" h="1236262">
                <a:moveTo>
                  <a:pt x="0" y="0"/>
                </a:moveTo>
                <a:lnTo>
                  <a:pt x="1304761" y="0"/>
                </a:lnTo>
                <a:lnTo>
                  <a:pt x="1304761" y="1236262"/>
                </a:lnTo>
                <a:lnTo>
                  <a:pt x="0" y="1236262"/>
                </a:lnTo>
                <a:lnTo>
                  <a:pt x="0" y="0"/>
                </a:lnTo>
                <a:close/>
              </a:path>
            </a:pathLst>
          </a:custGeom>
          <a:blipFill>
            <a:blip r:embed="rId3"/>
            <a:stretch>
              <a:fillRect/>
            </a:stretch>
          </a:blipFill>
        </p:spPr>
      </p:sp>
      <p:sp>
        <p:nvSpPr>
          <p:cNvPr id="6" name="Freeform 6"/>
          <p:cNvSpPr/>
          <p:nvPr/>
        </p:nvSpPr>
        <p:spPr>
          <a:xfrm>
            <a:off x="-406125" y="6352898"/>
            <a:ext cx="2459432" cy="2287272"/>
          </a:xfrm>
          <a:custGeom>
            <a:avLst/>
            <a:gdLst/>
            <a:ahLst/>
            <a:cxnLst/>
            <a:rect l="l" t="t" r="r" b="b"/>
            <a:pathLst>
              <a:path w="2459432" h="2287272">
                <a:moveTo>
                  <a:pt x="0" y="0"/>
                </a:moveTo>
                <a:lnTo>
                  <a:pt x="2459432" y="0"/>
                </a:lnTo>
                <a:lnTo>
                  <a:pt x="2459432" y="2287271"/>
                </a:lnTo>
                <a:lnTo>
                  <a:pt x="0" y="228727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a:off x="5020768" y="-574486"/>
            <a:ext cx="2459432" cy="2287272"/>
          </a:xfrm>
          <a:custGeom>
            <a:avLst/>
            <a:gdLst/>
            <a:ahLst/>
            <a:cxnLst/>
            <a:rect l="l" t="t" r="r" b="b"/>
            <a:pathLst>
              <a:path w="2459432" h="2287272">
                <a:moveTo>
                  <a:pt x="0" y="0"/>
                </a:moveTo>
                <a:lnTo>
                  <a:pt x="2459432" y="0"/>
                </a:lnTo>
                <a:lnTo>
                  <a:pt x="2459432" y="2287271"/>
                </a:lnTo>
                <a:lnTo>
                  <a:pt x="0" y="228727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8" name="Group 8"/>
          <p:cNvGrpSpPr/>
          <p:nvPr/>
        </p:nvGrpSpPr>
        <p:grpSpPr>
          <a:xfrm>
            <a:off x="2566018" y="4168951"/>
            <a:ext cx="3511625" cy="4083716"/>
            <a:chOff x="0" y="0"/>
            <a:chExt cx="4682166" cy="5444954"/>
          </a:xfrm>
        </p:grpSpPr>
        <p:sp>
          <p:nvSpPr>
            <p:cNvPr id="9" name="TextBox 9"/>
            <p:cNvSpPr txBox="1"/>
            <p:nvPr/>
          </p:nvSpPr>
          <p:spPr>
            <a:xfrm>
              <a:off x="0" y="3003681"/>
              <a:ext cx="4682166" cy="2441273"/>
            </a:xfrm>
            <a:prstGeom prst="rect">
              <a:avLst/>
            </a:prstGeom>
          </p:spPr>
          <p:txBody>
            <a:bodyPr lIns="0" tIns="0" rIns="0" bIns="0" rtlCol="0" anchor="t">
              <a:spAutoFit/>
            </a:bodyPr>
            <a:lstStyle/>
            <a:p>
              <a:pPr algn="l">
                <a:lnSpc>
                  <a:spcPts val="3600"/>
                </a:lnSpc>
              </a:pPr>
              <a:r>
                <a:rPr lang="en-US" sz="3000">
                  <a:solidFill>
                    <a:srgbClr val="33123B"/>
                  </a:solidFill>
                  <a:latin typeface="Assistant Regular"/>
                  <a:ea typeface="Assistant Regular"/>
                  <a:cs typeface="Assistant Regular"/>
                  <a:sym typeface="Assistant Regular"/>
                </a:rPr>
                <a:t>Low power consumption for efficient operation.</a:t>
              </a:r>
            </a:p>
            <a:p>
              <a:pPr algn="l">
                <a:lnSpc>
                  <a:spcPts val="3600"/>
                </a:lnSpc>
              </a:pPr>
              <a:endParaRPr lang="en-US" sz="3000">
                <a:solidFill>
                  <a:srgbClr val="33123B"/>
                </a:solidFill>
                <a:latin typeface="Assistant Regular"/>
                <a:ea typeface="Assistant Regular"/>
                <a:cs typeface="Assistant Regular"/>
                <a:sym typeface="Assistant Regular"/>
              </a:endParaRPr>
            </a:p>
          </p:txBody>
        </p:sp>
        <p:sp>
          <p:nvSpPr>
            <p:cNvPr id="10" name="TextBox 10"/>
            <p:cNvSpPr txBox="1"/>
            <p:nvPr/>
          </p:nvSpPr>
          <p:spPr>
            <a:xfrm>
              <a:off x="0" y="1851373"/>
              <a:ext cx="4682166" cy="715805"/>
            </a:xfrm>
            <a:prstGeom prst="rect">
              <a:avLst/>
            </a:prstGeom>
          </p:spPr>
          <p:txBody>
            <a:bodyPr lIns="0" tIns="0" rIns="0" bIns="0" rtlCol="0" anchor="t">
              <a:spAutoFit/>
            </a:bodyPr>
            <a:lstStyle/>
            <a:p>
              <a:pPr algn="l">
                <a:lnSpc>
                  <a:spcPts val="4200"/>
                </a:lnSpc>
              </a:pPr>
              <a:r>
                <a:rPr lang="en-US" sz="3500">
                  <a:solidFill>
                    <a:srgbClr val="33123B"/>
                  </a:solidFill>
                  <a:latin typeface="Heebo Black"/>
                  <a:ea typeface="Heebo Black"/>
                  <a:cs typeface="Heebo Black"/>
                  <a:sym typeface="Heebo Black"/>
                </a:rPr>
                <a:t>Feature 1</a:t>
              </a:r>
            </a:p>
          </p:txBody>
        </p:sp>
        <p:sp>
          <p:nvSpPr>
            <p:cNvPr id="11" name="TextBox 11"/>
            <p:cNvSpPr txBox="1"/>
            <p:nvPr/>
          </p:nvSpPr>
          <p:spPr>
            <a:xfrm>
              <a:off x="0" y="66675"/>
              <a:ext cx="4682166" cy="1348195"/>
            </a:xfrm>
            <a:prstGeom prst="rect">
              <a:avLst/>
            </a:prstGeom>
          </p:spPr>
          <p:txBody>
            <a:bodyPr lIns="0" tIns="0" rIns="0" bIns="0" rtlCol="0" anchor="t">
              <a:spAutoFit/>
            </a:bodyPr>
            <a:lstStyle/>
            <a:p>
              <a:pPr algn="l">
                <a:lnSpc>
                  <a:spcPts val="7700"/>
                </a:lnSpc>
              </a:pPr>
              <a:r>
                <a:rPr lang="en-US" sz="7000" b="1">
                  <a:solidFill>
                    <a:srgbClr val="8D0A75"/>
                  </a:solidFill>
                  <a:latin typeface="Heebo Black"/>
                  <a:ea typeface="Heebo Black"/>
                  <a:cs typeface="Heebo Black"/>
                  <a:sym typeface="Heebo Black"/>
                </a:rPr>
                <a:t>01</a:t>
              </a:r>
            </a:p>
          </p:txBody>
        </p:sp>
      </p:grpSp>
      <p:grpSp>
        <p:nvGrpSpPr>
          <p:cNvPr id="12" name="Group 12"/>
          <p:cNvGrpSpPr/>
          <p:nvPr/>
        </p:nvGrpSpPr>
        <p:grpSpPr>
          <a:xfrm>
            <a:off x="6256635" y="4168951"/>
            <a:ext cx="3511625" cy="4539668"/>
            <a:chOff x="0" y="0"/>
            <a:chExt cx="4682166" cy="6052891"/>
          </a:xfrm>
        </p:grpSpPr>
        <p:sp>
          <p:nvSpPr>
            <p:cNvPr id="13" name="TextBox 13"/>
            <p:cNvSpPr txBox="1"/>
            <p:nvPr/>
          </p:nvSpPr>
          <p:spPr>
            <a:xfrm>
              <a:off x="0" y="3003681"/>
              <a:ext cx="4682166" cy="3049211"/>
            </a:xfrm>
            <a:prstGeom prst="rect">
              <a:avLst/>
            </a:prstGeom>
          </p:spPr>
          <p:txBody>
            <a:bodyPr lIns="0" tIns="0" rIns="0" bIns="0" rtlCol="0" anchor="t">
              <a:spAutoFit/>
            </a:bodyPr>
            <a:lstStyle/>
            <a:p>
              <a:pPr algn="l">
                <a:lnSpc>
                  <a:spcPts val="3600"/>
                </a:lnSpc>
              </a:pPr>
              <a:r>
                <a:rPr lang="en-US" sz="3000">
                  <a:solidFill>
                    <a:srgbClr val="33123B"/>
                  </a:solidFill>
                  <a:latin typeface="Assistant Regular"/>
                  <a:ea typeface="Assistant Regular"/>
                  <a:cs typeface="Assistant Regular"/>
                  <a:sym typeface="Assistant Regular"/>
                </a:rPr>
                <a:t>Supports multiple communication protocols (HTTP, MQTT, etc.).</a:t>
              </a:r>
            </a:p>
            <a:p>
              <a:pPr algn="l">
                <a:lnSpc>
                  <a:spcPts val="3600"/>
                </a:lnSpc>
              </a:pPr>
              <a:endParaRPr lang="en-US" sz="3000">
                <a:solidFill>
                  <a:srgbClr val="33123B"/>
                </a:solidFill>
                <a:latin typeface="Assistant Regular"/>
                <a:ea typeface="Assistant Regular"/>
                <a:cs typeface="Assistant Regular"/>
                <a:sym typeface="Assistant Regular"/>
              </a:endParaRPr>
            </a:p>
          </p:txBody>
        </p:sp>
        <p:sp>
          <p:nvSpPr>
            <p:cNvPr id="14" name="TextBox 14"/>
            <p:cNvSpPr txBox="1"/>
            <p:nvPr/>
          </p:nvSpPr>
          <p:spPr>
            <a:xfrm>
              <a:off x="0" y="1851373"/>
              <a:ext cx="4682166" cy="715805"/>
            </a:xfrm>
            <a:prstGeom prst="rect">
              <a:avLst/>
            </a:prstGeom>
          </p:spPr>
          <p:txBody>
            <a:bodyPr lIns="0" tIns="0" rIns="0" bIns="0" rtlCol="0" anchor="t">
              <a:spAutoFit/>
            </a:bodyPr>
            <a:lstStyle/>
            <a:p>
              <a:pPr algn="l">
                <a:lnSpc>
                  <a:spcPts val="4200"/>
                </a:lnSpc>
              </a:pPr>
              <a:r>
                <a:rPr lang="en-US" sz="3500">
                  <a:solidFill>
                    <a:srgbClr val="33123B"/>
                  </a:solidFill>
                  <a:latin typeface="Heebo Black"/>
                  <a:ea typeface="Heebo Black"/>
                  <a:cs typeface="Heebo Black"/>
                  <a:sym typeface="Heebo Black"/>
                </a:rPr>
                <a:t>Feature 2</a:t>
              </a:r>
            </a:p>
          </p:txBody>
        </p:sp>
        <p:sp>
          <p:nvSpPr>
            <p:cNvPr id="15" name="TextBox 15"/>
            <p:cNvSpPr txBox="1"/>
            <p:nvPr/>
          </p:nvSpPr>
          <p:spPr>
            <a:xfrm>
              <a:off x="0" y="66675"/>
              <a:ext cx="4682166" cy="1348195"/>
            </a:xfrm>
            <a:prstGeom prst="rect">
              <a:avLst/>
            </a:prstGeom>
          </p:spPr>
          <p:txBody>
            <a:bodyPr lIns="0" tIns="0" rIns="0" bIns="0" rtlCol="0" anchor="t">
              <a:spAutoFit/>
            </a:bodyPr>
            <a:lstStyle/>
            <a:p>
              <a:pPr algn="l">
                <a:lnSpc>
                  <a:spcPts val="7700"/>
                </a:lnSpc>
              </a:pPr>
              <a:r>
                <a:rPr lang="en-US" sz="7000" b="1">
                  <a:solidFill>
                    <a:srgbClr val="8D0A75"/>
                  </a:solidFill>
                  <a:latin typeface="Heebo Black"/>
                  <a:ea typeface="Heebo Black"/>
                  <a:cs typeface="Heebo Black"/>
                  <a:sym typeface="Heebo Black"/>
                </a:rPr>
                <a:t>02</a:t>
              </a:r>
            </a:p>
          </p:txBody>
        </p:sp>
      </p:grpSp>
      <p:grpSp>
        <p:nvGrpSpPr>
          <p:cNvPr id="16" name="Group 16"/>
          <p:cNvGrpSpPr/>
          <p:nvPr/>
        </p:nvGrpSpPr>
        <p:grpSpPr>
          <a:xfrm>
            <a:off x="9949234" y="4168951"/>
            <a:ext cx="3511625" cy="5003104"/>
            <a:chOff x="0" y="0"/>
            <a:chExt cx="4682166" cy="6670806"/>
          </a:xfrm>
        </p:grpSpPr>
        <p:sp>
          <p:nvSpPr>
            <p:cNvPr id="17" name="TextBox 17"/>
            <p:cNvSpPr txBox="1"/>
            <p:nvPr/>
          </p:nvSpPr>
          <p:spPr>
            <a:xfrm>
              <a:off x="0" y="3003681"/>
              <a:ext cx="4682166" cy="3667125"/>
            </a:xfrm>
            <a:prstGeom prst="rect">
              <a:avLst/>
            </a:prstGeom>
          </p:spPr>
          <p:txBody>
            <a:bodyPr lIns="0" tIns="0" rIns="0" bIns="0" rtlCol="0" anchor="t">
              <a:spAutoFit/>
            </a:bodyPr>
            <a:lstStyle/>
            <a:p>
              <a:pPr algn="l">
                <a:lnSpc>
                  <a:spcPts val="3600"/>
                </a:lnSpc>
              </a:pPr>
              <a:r>
                <a:rPr lang="en-US" sz="3000">
                  <a:solidFill>
                    <a:srgbClr val="33123B"/>
                  </a:solidFill>
                  <a:latin typeface="Assistant Regular"/>
                  <a:ea typeface="Assistant Regular"/>
                  <a:cs typeface="Assistant Regular"/>
                  <a:sym typeface="Assistant Regular"/>
                </a:rPr>
                <a:t> High processing speed and extensive GPIO pins for peripheral integration.  </a:t>
              </a:r>
            </a:p>
            <a:p>
              <a:pPr algn="l">
                <a:lnSpc>
                  <a:spcPts val="3600"/>
                </a:lnSpc>
              </a:pPr>
              <a:endParaRPr lang="en-US" sz="3000">
                <a:solidFill>
                  <a:srgbClr val="33123B"/>
                </a:solidFill>
                <a:latin typeface="Assistant Regular"/>
                <a:ea typeface="Assistant Regular"/>
                <a:cs typeface="Assistant Regular"/>
                <a:sym typeface="Assistant Regular"/>
              </a:endParaRPr>
            </a:p>
          </p:txBody>
        </p:sp>
        <p:sp>
          <p:nvSpPr>
            <p:cNvPr id="18" name="TextBox 18"/>
            <p:cNvSpPr txBox="1"/>
            <p:nvPr/>
          </p:nvSpPr>
          <p:spPr>
            <a:xfrm>
              <a:off x="0" y="1851373"/>
              <a:ext cx="4682166" cy="715805"/>
            </a:xfrm>
            <a:prstGeom prst="rect">
              <a:avLst/>
            </a:prstGeom>
          </p:spPr>
          <p:txBody>
            <a:bodyPr lIns="0" tIns="0" rIns="0" bIns="0" rtlCol="0" anchor="t">
              <a:spAutoFit/>
            </a:bodyPr>
            <a:lstStyle/>
            <a:p>
              <a:pPr algn="l">
                <a:lnSpc>
                  <a:spcPts val="4200"/>
                </a:lnSpc>
              </a:pPr>
              <a:r>
                <a:rPr lang="en-US" sz="3500">
                  <a:solidFill>
                    <a:srgbClr val="33123B"/>
                  </a:solidFill>
                  <a:latin typeface="Heebo Black"/>
                  <a:ea typeface="Heebo Black"/>
                  <a:cs typeface="Heebo Black"/>
                  <a:sym typeface="Heebo Black"/>
                </a:rPr>
                <a:t>Feature 3</a:t>
              </a:r>
            </a:p>
          </p:txBody>
        </p:sp>
        <p:sp>
          <p:nvSpPr>
            <p:cNvPr id="19" name="TextBox 19"/>
            <p:cNvSpPr txBox="1"/>
            <p:nvPr/>
          </p:nvSpPr>
          <p:spPr>
            <a:xfrm>
              <a:off x="0" y="66675"/>
              <a:ext cx="4682166" cy="1348195"/>
            </a:xfrm>
            <a:prstGeom prst="rect">
              <a:avLst/>
            </a:prstGeom>
          </p:spPr>
          <p:txBody>
            <a:bodyPr lIns="0" tIns="0" rIns="0" bIns="0" rtlCol="0" anchor="t">
              <a:spAutoFit/>
            </a:bodyPr>
            <a:lstStyle/>
            <a:p>
              <a:pPr algn="l">
                <a:lnSpc>
                  <a:spcPts val="7700"/>
                </a:lnSpc>
              </a:pPr>
              <a:r>
                <a:rPr lang="en-US" sz="7000" b="1">
                  <a:solidFill>
                    <a:srgbClr val="8D0A75"/>
                  </a:solidFill>
                  <a:latin typeface="Heebo Black"/>
                  <a:ea typeface="Heebo Black"/>
                  <a:cs typeface="Heebo Black"/>
                  <a:sym typeface="Heebo Black"/>
                </a:rPr>
                <a:t>03</a:t>
              </a:r>
            </a:p>
          </p:txBody>
        </p:sp>
      </p:grpSp>
      <p:grpSp>
        <p:nvGrpSpPr>
          <p:cNvPr id="20" name="Group 20"/>
          <p:cNvGrpSpPr/>
          <p:nvPr/>
        </p:nvGrpSpPr>
        <p:grpSpPr>
          <a:xfrm>
            <a:off x="13747675" y="4168951"/>
            <a:ext cx="3511625" cy="3631504"/>
            <a:chOff x="0" y="0"/>
            <a:chExt cx="4682166" cy="4842006"/>
          </a:xfrm>
        </p:grpSpPr>
        <p:sp>
          <p:nvSpPr>
            <p:cNvPr id="21" name="TextBox 21"/>
            <p:cNvSpPr txBox="1"/>
            <p:nvPr/>
          </p:nvSpPr>
          <p:spPr>
            <a:xfrm>
              <a:off x="0" y="3003681"/>
              <a:ext cx="4682166" cy="1838325"/>
            </a:xfrm>
            <a:prstGeom prst="rect">
              <a:avLst/>
            </a:prstGeom>
          </p:spPr>
          <p:txBody>
            <a:bodyPr lIns="0" tIns="0" rIns="0" bIns="0" rtlCol="0" anchor="t">
              <a:spAutoFit/>
            </a:bodyPr>
            <a:lstStyle/>
            <a:p>
              <a:pPr algn="l">
                <a:lnSpc>
                  <a:spcPts val="3600"/>
                </a:lnSpc>
              </a:pPr>
              <a:r>
                <a:rPr lang="en-US" sz="3000">
                  <a:solidFill>
                    <a:srgbClr val="33123B"/>
                  </a:solidFill>
                  <a:latin typeface="Assistant Regular"/>
                  <a:ea typeface="Assistant Regular"/>
                  <a:cs typeface="Assistant Regular"/>
                  <a:sym typeface="Assistant Regular"/>
                </a:rPr>
                <a:t>Built-in security features for data protection.</a:t>
              </a:r>
            </a:p>
          </p:txBody>
        </p:sp>
        <p:sp>
          <p:nvSpPr>
            <p:cNvPr id="22" name="TextBox 22"/>
            <p:cNvSpPr txBox="1"/>
            <p:nvPr/>
          </p:nvSpPr>
          <p:spPr>
            <a:xfrm>
              <a:off x="0" y="1851373"/>
              <a:ext cx="4682166" cy="715805"/>
            </a:xfrm>
            <a:prstGeom prst="rect">
              <a:avLst/>
            </a:prstGeom>
          </p:spPr>
          <p:txBody>
            <a:bodyPr lIns="0" tIns="0" rIns="0" bIns="0" rtlCol="0" anchor="t">
              <a:spAutoFit/>
            </a:bodyPr>
            <a:lstStyle/>
            <a:p>
              <a:pPr algn="l">
                <a:lnSpc>
                  <a:spcPts val="4200"/>
                </a:lnSpc>
              </a:pPr>
              <a:r>
                <a:rPr lang="en-US" sz="3500">
                  <a:solidFill>
                    <a:srgbClr val="33123B"/>
                  </a:solidFill>
                  <a:latin typeface="Heebo Black"/>
                  <a:ea typeface="Heebo Black"/>
                  <a:cs typeface="Heebo Black"/>
                  <a:sym typeface="Heebo Black"/>
                </a:rPr>
                <a:t>Feature 4</a:t>
              </a:r>
            </a:p>
          </p:txBody>
        </p:sp>
        <p:sp>
          <p:nvSpPr>
            <p:cNvPr id="23" name="TextBox 23"/>
            <p:cNvSpPr txBox="1"/>
            <p:nvPr/>
          </p:nvSpPr>
          <p:spPr>
            <a:xfrm>
              <a:off x="0" y="66675"/>
              <a:ext cx="4682166" cy="1348195"/>
            </a:xfrm>
            <a:prstGeom prst="rect">
              <a:avLst/>
            </a:prstGeom>
          </p:spPr>
          <p:txBody>
            <a:bodyPr lIns="0" tIns="0" rIns="0" bIns="0" rtlCol="0" anchor="t">
              <a:spAutoFit/>
            </a:bodyPr>
            <a:lstStyle/>
            <a:p>
              <a:pPr algn="l">
                <a:lnSpc>
                  <a:spcPts val="7700"/>
                </a:lnSpc>
              </a:pPr>
              <a:r>
                <a:rPr lang="en-US" sz="7000" b="1">
                  <a:solidFill>
                    <a:srgbClr val="8D0A75"/>
                  </a:solidFill>
                  <a:latin typeface="Heebo Black"/>
                  <a:ea typeface="Heebo Black"/>
                  <a:cs typeface="Heebo Black"/>
                  <a:sym typeface="Heebo Black"/>
                </a:rPr>
                <a:t>04</a:t>
              </a: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3123B"/>
        </a:solidFill>
        <a:effectLst/>
      </p:bgPr>
    </p:bg>
    <p:spTree>
      <p:nvGrpSpPr>
        <p:cNvPr id="1" name=""/>
        <p:cNvGrpSpPr/>
        <p:nvPr/>
      </p:nvGrpSpPr>
      <p:grpSpPr>
        <a:xfrm>
          <a:off x="0" y="0"/>
          <a:ext cx="0" cy="0"/>
          <a:chOff x="0" y="0"/>
          <a:chExt cx="0" cy="0"/>
        </a:xfrm>
      </p:grpSpPr>
      <p:sp>
        <p:nvSpPr>
          <p:cNvPr id="2" name="Freeform 2"/>
          <p:cNvSpPr/>
          <p:nvPr/>
        </p:nvSpPr>
        <p:spPr>
          <a:xfrm flipH="1">
            <a:off x="5236707" y="-2461724"/>
            <a:ext cx="14428598" cy="6961798"/>
          </a:xfrm>
          <a:custGeom>
            <a:avLst/>
            <a:gdLst/>
            <a:ahLst/>
            <a:cxnLst/>
            <a:rect l="l" t="t" r="r" b="b"/>
            <a:pathLst>
              <a:path w="14428598" h="6961798">
                <a:moveTo>
                  <a:pt x="14428597" y="0"/>
                </a:moveTo>
                <a:lnTo>
                  <a:pt x="0" y="0"/>
                </a:lnTo>
                <a:lnTo>
                  <a:pt x="0" y="6961798"/>
                </a:lnTo>
                <a:lnTo>
                  <a:pt x="14428597" y="6961798"/>
                </a:lnTo>
                <a:lnTo>
                  <a:pt x="14428597" y="0"/>
                </a:lnTo>
                <a:close/>
              </a:path>
            </a:pathLst>
          </a:custGeom>
          <a:blipFill>
            <a:blip r:embed="rId2"/>
            <a:stretch>
              <a:fillRect/>
            </a:stretch>
          </a:blipFill>
        </p:spPr>
      </p:sp>
      <p:sp>
        <p:nvSpPr>
          <p:cNvPr id="3" name="Freeform 3"/>
          <p:cNvSpPr/>
          <p:nvPr/>
        </p:nvSpPr>
        <p:spPr>
          <a:xfrm>
            <a:off x="-766888" y="1028700"/>
            <a:ext cx="2459432" cy="2287272"/>
          </a:xfrm>
          <a:custGeom>
            <a:avLst/>
            <a:gdLst/>
            <a:ahLst/>
            <a:cxnLst/>
            <a:rect l="l" t="t" r="r" b="b"/>
            <a:pathLst>
              <a:path w="2459432" h="2287272">
                <a:moveTo>
                  <a:pt x="0" y="0"/>
                </a:moveTo>
                <a:lnTo>
                  <a:pt x="2459432" y="0"/>
                </a:lnTo>
                <a:lnTo>
                  <a:pt x="2459432" y="2287272"/>
                </a:lnTo>
                <a:lnTo>
                  <a:pt x="0" y="228727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2333461" y="585911"/>
            <a:ext cx="8665589" cy="2251522"/>
          </a:xfrm>
          <a:prstGeom prst="rect">
            <a:avLst/>
          </a:prstGeom>
        </p:spPr>
        <p:txBody>
          <a:bodyPr lIns="0" tIns="0" rIns="0" bIns="0" rtlCol="0" anchor="t">
            <a:spAutoFit/>
          </a:bodyPr>
          <a:lstStyle/>
          <a:p>
            <a:pPr algn="l">
              <a:lnSpc>
                <a:spcPts val="8799"/>
              </a:lnSpc>
            </a:pPr>
            <a:r>
              <a:rPr lang="en-US" sz="7999" b="1">
                <a:solidFill>
                  <a:srgbClr val="FFFFFF"/>
                </a:solidFill>
                <a:latin typeface="Heebo Black"/>
                <a:ea typeface="Heebo Black"/>
                <a:cs typeface="Heebo Black"/>
                <a:sym typeface="Heebo Black"/>
              </a:rPr>
              <a:t>Component 2 - OLED Display</a:t>
            </a:r>
          </a:p>
        </p:txBody>
      </p:sp>
      <p:sp>
        <p:nvSpPr>
          <p:cNvPr id="5" name="Freeform 5"/>
          <p:cNvSpPr/>
          <p:nvPr/>
        </p:nvSpPr>
        <p:spPr>
          <a:xfrm>
            <a:off x="13925174" y="8476400"/>
            <a:ext cx="2459432" cy="2287272"/>
          </a:xfrm>
          <a:custGeom>
            <a:avLst/>
            <a:gdLst/>
            <a:ahLst/>
            <a:cxnLst/>
            <a:rect l="l" t="t" r="r" b="b"/>
            <a:pathLst>
              <a:path w="2459432" h="2287272">
                <a:moveTo>
                  <a:pt x="0" y="0"/>
                </a:moveTo>
                <a:lnTo>
                  <a:pt x="2459432" y="0"/>
                </a:lnTo>
                <a:lnTo>
                  <a:pt x="2459432" y="2287272"/>
                </a:lnTo>
                <a:lnTo>
                  <a:pt x="0" y="228727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a:off x="14955872" y="6339335"/>
            <a:ext cx="4606857" cy="5333553"/>
          </a:xfrm>
          <a:custGeom>
            <a:avLst/>
            <a:gdLst/>
            <a:ahLst/>
            <a:cxnLst/>
            <a:rect l="l" t="t" r="r" b="b"/>
            <a:pathLst>
              <a:path w="4606857" h="5333553">
                <a:moveTo>
                  <a:pt x="0" y="0"/>
                </a:moveTo>
                <a:lnTo>
                  <a:pt x="4606856" y="0"/>
                </a:lnTo>
                <a:lnTo>
                  <a:pt x="4606856" y="5333553"/>
                </a:lnTo>
                <a:lnTo>
                  <a:pt x="0" y="5333553"/>
                </a:lnTo>
                <a:lnTo>
                  <a:pt x="0" y="0"/>
                </a:lnTo>
                <a:close/>
              </a:path>
            </a:pathLst>
          </a:custGeom>
          <a:blipFill>
            <a:blip r:embed="rId5"/>
            <a:stretch>
              <a:fillRect/>
            </a:stretch>
          </a:blipFill>
        </p:spPr>
      </p:sp>
      <p:sp>
        <p:nvSpPr>
          <p:cNvPr id="7" name="Freeform 7"/>
          <p:cNvSpPr/>
          <p:nvPr/>
        </p:nvSpPr>
        <p:spPr>
          <a:xfrm>
            <a:off x="1028700" y="4987489"/>
            <a:ext cx="1304761" cy="1236262"/>
          </a:xfrm>
          <a:custGeom>
            <a:avLst/>
            <a:gdLst/>
            <a:ahLst/>
            <a:cxnLst/>
            <a:rect l="l" t="t" r="r" b="b"/>
            <a:pathLst>
              <a:path w="1304761" h="1236262">
                <a:moveTo>
                  <a:pt x="0" y="0"/>
                </a:moveTo>
                <a:lnTo>
                  <a:pt x="1304761" y="0"/>
                </a:lnTo>
                <a:lnTo>
                  <a:pt x="1304761" y="1236261"/>
                </a:lnTo>
                <a:lnTo>
                  <a:pt x="0" y="1236261"/>
                </a:lnTo>
                <a:lnTo>
                  <a:pt x="0" y="0"/>
                </a:lnTo>
                <a:close/>
              </a:path>
            </a:pathLst>
          </a:custGeom>
          <a:blipFill>
            <a:blip r:embed="rId6"/>
            <a:stretch>
              <a:fillRect/>
            </a:stretch>
          </a:blipFill>
        </p:spPr>
      </p:sp>
      <p:sp>
        <p:nvSpPr>
          <p:cNvPr id="8" name="TextBox 8"/>
          <p:cNvSpPr txBox="1"/>
          <p:nvPr/>
        </p:nvSpPr>
        <p:spPr>
          <a:xfrm>
            <a:off x="1371732" y="3239772"/>
            <a:ext cx="3864974" cy="670547"/>
          </a:xfrm>
          <a:prstGeom prst="rect">
            <a:avLst/>
          </a:prstGeom>
        </p:spPr>
        <p:txBody>
          <a:bodyPr lIns="0" tIns="0" rIns="0" bIns="0" rtlCol="0" anchor="t">
            <a:spAutoFit/>
          </a:bodyPr>
          <a:lstStyle/>
          <a:p>
            <a:pPr algn="ctr">
              <a:lnSpc>
                <a:spcPts val="5464"/>
              </a:lnSpc>
            </a:pPr>
            <a:r>
              <a:rPr lang="en-US" sz="3903" b="1">
                <a:solidFill>
                  <a:srgbClr val="FFFFFF"/>
                </a:solidFill>
                <a:latin typeface="Canva Sans Bold"/>
                <a:ea typeface="Canva Sans Bold"/>
                <a:cs typeface="Canva Sans Bold"/>
                <a:sym typeface="Canva Sans Bold"/>
              </a:rPr>
              <a:t>Description:</a:t>
            </a:r>
          </a:p>
        </p:txBody>
      </p:sp>
      <p:sp>
        <p:nvSpPr>
          <p:cNvPr id="9" name="TextBox 9"/>
          <p:cNvSpPr txBox="1"/>
          <p:nvPr/>
        </p:nvSpPr>
        <p:spPr>
          <a:xfrm>
            <a:off x="2333461" y="4329419"/>
            <a:ext cx="13440966" cy="1471930"/>
          </a:xfrm>
          <a:prstGeom prst="rect">
            <a:avLst/>
          </a:prstGeom>
        </p:spPr>
        <p:txBody>
          <a:bodyPr lIns="0" tIns="0" rIns="0" bIns="0" rtlCol="0" anchor="t">
            <a:spAutoFit/>
          </a:bodyPr>
          <a:lstStyle/>
          <a:p>
            <a:pPr marL="604523" lvl="1" indent="-302261" algn="l">
              <a:lnSpc>
                <a:spcPts val="3920"/>
              </a:lnSpc>
              <a:buFont typeface="Arial"/>
              <a:buChar char="•"/>
            </a:pPr>
            <a:r>
              <a:rPr lang="en-US" sz="2800">
                <a:solidFill>
                  <a:srgbClr val="FFFFFF"/>
                </a:solidFill>
                <a:latin typeface="Canva Sans"/>
                <a:ea typeface="Canva Sans"/>
                <a:cs typeface="Canva Sans"/>
                <a:sym typeface="Canva Sans"/>
              </a:rPr>
              <a:t>Compact and efficient display module for presenting information.  </a:t>
            </a:r>
          </a:p>
          <a:p>
            <a:pPr marL="604523" lvl="1" indent="-302261" algn="l">
              <a:lnSpc>
                <a:spcPts val="3920"/>
              </a:lnSpc>
              <a:buFont typeface="Arial"/>
              <a:buChar char="•"/>
            </a:pPr>
            <a:r>
              <a:rPr lang="en-US" sz="2800">
                <a:solidFill>
                  <a:srgbClr val="FFFFFF"/>
                </a:solidFill>
                <a:latin typeface="Canva Sans"/>
                <a:ea typeface="Canva Sans"/>
                <a:cs typeface="Canva Sans"/>
                <a:sym typeface="Canva Sans"/>
              </a:rPr>
              <a:t>Used for showing important notifications and emergency messages clearly.</a:t>
            </a:r>
          </a:p>
          <a:p>
            <a:pPr algn="l">
              <a:lnSpc>
                <a:spcPts val="3920"/>
              </a:lnSpc>
            </a:pPr>
            <a:endParaRPr lang="en-US" sz="2800">
              <a:solidFill>
                <a:srgbClr val="FFFFFF"/>
              </a:solidFill>
              <a:latin typeface="Canva Sans"/>
              <a:ea typeface="Canva Sans"/>
              <a:cs typeface="Canva Sans"/>
              <a:sym typeface="Canva Sans"/>
            </a:endParaRPr>
          </a:p>
        </p:txBody>
      </p:sp>
      <p:sp>
        <p:nvSpPr>
          <p:cNvPr id="10" name="TextBox 10"/>
          <p:cNvSpPr txBox="1"/>
          <p:nvPr/>
        </p:nvSpPr>
        <p:spPr>
          <a:xfrm>
            <a:off x="1090681" y="5918287"/>
            <a:ext cx="4427076" cy="1348740"/>
          </a:xfrm>
          <a:prstGeom prst="rect">
            <a:avLst/>
          </a:prstGeom>
        </p:spPr>
        <p:txBody>
          <a:bodyPr lIns="0" tIns="0" rIns="0" bIns="0" rtlCol="0" anchor="t">
            <a:spAutoFit/>
          </a:bodyPr>
          <a:lstStyle/>
          <a:p>
            <a:pPr algn="ctr">
              <a:lnSpc>
                <a:spcPts val="5459"/>
              </a:lnSpc>
            </a:pPr>
            <a:r>
              <a:rPr lang="en-US" sz="3900" b="1">
                <a:solidFill>
                  <a:srgbClr val="FFFFFF"/>
                </a:solidFill>
                <a:latin typeface="Canva Sans Bold"/>
                <a:ea typeface="Canva Sans Bold"/>
                <a:cs typeface="Canva Sans Bold"/>
                <a:sym typeface="Canva Sans Bold"/>
              </a:rPr>
              <a:t>Key Features:</a:t>
            </a:r>
          </a:p>
          <a:p>
            <a:pPr algn="ctr">
              <a:lnSpc>
                <a:spcPts val="5459"/>
              </a:lnSpc>
            </a:pPr>
            <a:endParaRPr lang="en-US" sz="3900" b="1">
              <a:solidFill>
                <a:srgbClr val="FFFFFF"/>
              </a:solidFill>
              <a:latin typeface="Canva Sans Bold"/>
              <a:ea typeface="Canva Sans Bold"/>
              <a:cs typeface="Canva Sans Bold"/>
              <a:sym typeface="Canva Sans Bold"/>
            </a:endParaRPr>
          </a:p>
        </p:txBody>
      </p:sp>
      <p:sp>
        <p:nvSpPr>
          <p:cNvPr id="11" name="TextBox 11"/>
          <p:cNvSpPr txBox="1"/>
          <p:nvPr/>
        </p:nvSpPr>
        <p:spPr>
          <a:xfrm>
            <a:off x="2333461" y="7083319"/>
            <a:ext cx="13741005" cy="2174981"/>
          </a:xfrm>
          <a:prstGeom prst="rect">
            <a:avLst/>
          </a:prstGeom>
        </p:spPr>
        <p:txBody>
          <a:bodyPr lIns="0" tIns="0" rIns="0" bIns="0" rtlCol="0" anchor="t">
            <a:spAutoFit/>
          </a:bodyPr>
          <a:lstStyle/>
          <a:p>
            <a:pPr marL="538846" lvl="1" indent="-269423" algn="l">
              <a:lnSpc>
                <a:spcPts val="3494"/>
              </a:lnSpc>
              <a:buFont typeface="Arial"/>
              <a:buChar char="•"/>
            </a:pPr>
            <a:r>
              <a:rPr lang="en-US" sz="2495">
                <a:solidFill>
                  <a:srgbClr val="FFFFFF"/>
                </a:solidFill>
                <a:latin typeface="Canva Sans"/>
                <a:ea typeface="Canva Sans"/>
                <a:cs typeface="Canva Sans"/>
                <a:sym typeface="Canva Sans"/>
              </a:rPr>
              <a:t>Durable and reusable for prototyping and testing.  </a:t>
            </a:r>
          </a:p>
          <a:p>
            <a:pPr marL="538846" lvl="1" indent="-269423" algn="l">
              <a:lnSpc>
                <a:spcPts val="3494"/>
              </a:lnSpc>
              <a:buFont typeface="Arial"/>
              <a:buChar char="•"/>
            </a:pPr>
            <a:r>
              <a:rPr lang="en-US" sz="2495">
                <a:solidFill>
                  <a:srgbClr val="FFFFFF"/>
                </a:solidFill>
                <a:latin typeface="Canva Sans"/>
                <a:ea typeface="Canva Sans"/>
                <a:cs typeface="Canva Sans"/>
                <a:sym typeface="Canva Sans"/>
              </a:rPr>
              <a:t>Available in various lengths and types (male-to-male, female-to-male, etc.).  </a:t>
            </a:r>
          </a:p>
          <a:p>
            <a:pPr marL="538846" lvl="1" indent="-269423" algn="l">
              <a:lnSpc>
                <a:spcPts val="3494"/>
              </a:lnSpc>
              <a:buFont typeface="Arial"/>
              <a:buChar char="•"/>
            </a:pPr>
            <a:r>
              <a:rPr lang="en-US" sz="2495">
                <a:solidFill>
                  <a:srgbClr val="FFFFFF"/>
                </a:solidFill>
                <a:latin typeface="Canva Sans"/>
                <a:ea typeface="Canva Sans"/>
                <a:cs typeface="Canva Sans"/>
                <a:sym typeface="Canva Sans"/>
              </a:rPr>
              <a:t>Ensures secure and reliable connections for stable operation.  </a:t>
            </a:r>
          </a:p>
          <a:p>
            <a:pPr marL="538846" lvl="1" indent="-269423" algn="l">
              <a:lnSpc>
                <a:spcPts val="3494"/>
              </a:lnSpc>
              <a:buFont typeface="Arial"/>
              <a:buChar char="•"/>
            </a:pPr>
            <a:r>
              <a:rPr lang="en-US" sz="2495">
                <a:solidFill>
                  <a:srgbClr val="FFFFFF"/>
                </a:solidFill>
                <a:latin typeface="Canva Sans"/>
                <a:ea typeface="Canva Sans"/>
                <a:cs typeface="Canva Sans"/>
                <a:sym typeface="Canva Sans"/>
              </a:rPr>
              <a:t>Ideal for connecting the OLED display and ESP32 in small-scale setups.</a:t>
            </a:r>
          </a:p>
          <a:p>
            <a:pPr algn="ctr">
              <a:lnSpc>
                <a:spcPts val="3494"/>
              </a:lnSpc>
            </a:pPr>
            <a:endParaRPr lang="en-US" sz="2495">
              <a:solidFill>
                <a:srgbClr val="FFFFFF"/>
              </a:solidFill>
              <a:latin typeface="Canva Sans"/>
              <a:ea typeface="Canva Sans"/>
              <a:cs typeface="Canva Sans"/>
              <a:sym typeface="Canva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2126705">
            <a:off x="15050574" y="-596465"/>
            <a:ext cx="3288317" cy="3144454"/>
          </a:xfrm>
          <a:custGeom>
            <a:avLst/>
            <a:gdLst/>
            <a:ahLst/>
            <a:cxnLst/>
            <a:rect l="l" t="t" r="r" b="b"/>
            <a:pathLst>
              <a:path w="3288317" h="3144454">
                <a:moveTo>
                  <a:pt x="0" y="0"/>
                </a:moveTo>
                <a:lnTo>
                  <a:pt x="3288317" y="0"/>
                </a:lnTo>
                <a:lnTo>
                  <a:pt x="3288317" y="3144453"/>
                </a:lnTo>
                <a:lnTo>
                  <a:pt x="0" y="3144453"/>
                </a:lnTo>
                <a:lnTo>
                  <a:pt x="0" y="0"/>
                </a:lnTo>
                <a:close/>
              </a:path>
            </a:pathLst>
          </a:custGeom>
          <a:blipFill>
            <a:blip r:embed="rId2"/>
            <a:stretch>
              <a:fillRect/>
            </a:stretch>
          </a:blipFill>
        </p:spPr>
      </p:sp>
      <p:sp>
        <p:nvSpPr>
          <p:cNvPr id="3" name="TextBox 3"/>
          <p:cNvSpPr txBox="1"/>
          <p:nvPr/>
        </p:nvSpPr>
        <p:spPr>
          <a:xfrm>
            <a:off x="16214827" y="1058608"/>
            <a:ext cx="1025423" cy="713215"/>
          </a:xfrm>
          <a:prstGeom prst="rect">
            <a:avLst/>
          </a:prstGeom>
        </p:spPr>
        <p:txBody>
          <a:bodyPr lIns="0" tIns="0" rIns="0" bIns="0" rtlCol="0" anchor="t">
            <a:spAutoFit/>
          </a:bodyPr>
          <a:lstStyle/>
          <a:p>
            <a:pPr algn="r">
              <a:lnSpc>
                <a:spcPts val="5500"/>
              </a:lnSpc>
            </a:pPr>
            <a:r>
              <a:rPr lang="en-US" sz="5000" b="1">
                <a:solidFill>
                  <a:srgbClr val="FFFFFF"/>
                </a:solidFill>
                <a:latin typeface="Heebo Black"/>
                <a:ea typeface="Heebo Black"/>
                <a:cs typeface="Heebo Black"/>
                <a:sym typeface="Heebo Black"/>
              </a:rPr>
              <a:t>08</a:t>
            </a:r>
          </a:p>
        </p:txBody>
      </p:sp>
      <p:sp>
        <p:nvSpPr>
          <p:cNvPr id="4" name="TextBox 4"/>
          <p:cNvSpPr txBox="1"/>
          <p:nvPr/>
        </p:nvSpPr>
        <p:spPr>
          <a:xfrm>
            <a:off x="888826" y="282920"/>
            <a:ext cx="8872126" cy="3044480"/>
          </a:xfrm>
          <a:prstGeom prst="rect">
            <a:avLst/>
          </a:prstGeom>
        </p:spPr>
        <p:txBody>
          <a:bodyPr lIns="0" tIns="0" rIns="0" bIns="0" rtlCol="0" anchor="t">
            <a:spAutoFit/>
          </a:bodyPr>
          <a:lstStyle/>
          <a:p>
            <a:pPr algn="l">
              <a:lnSpc>
                <a:spcPts val="7946"/>
              </a:lnSpc>
            </a:pPr>
            <a:r>
              <a:rPr lang="en-US" sz="7224" b="1">
                <a:solidFill>
                  <a:srgbClr val="8D0A75"/>
                </a:solidFill>
                <a:latin typeface="Heebo Black"/>
                <a:ea typeface="Heebo Black"/>
                <a:cs typeface="Heebo Black"/>
                <a:sym typeface="Heebo Black"/>
              </a:rPr>
              <a:t> Component 3 - Jumper Wires</a:t>
            </a:r>
          </a:p>
          <a:p>
            <a:pPr algn="l">
              <a:lnSpc>
                <a:spcPts val="7946"/>
              </a:lnSpc>
            </a:pPr>
            <a:endParaRPr lang="en-US" sz="7224" b="1">
              <a:solidFill>
                <a:srgbClr val="8D0A75"/>
              </a:solidFill>
              <a:latin typeface="Heebo Black"/>
              <a:ea typeface="Heebo Black"/>
              <a:cs typeface="Heebo Black"/>
              <a:sym typeface="Heebo Black"/>
            </a:endParaRPr>
          </a:p>
        </p:txBody>
      </p:sp>
      <p:sp>
        <p:nvSpPr>
          <p:cNvPr id="5" name="Freeform 5"/>
          <p:cNvSpPr/>
          <p:nvPr/>
        </p:nvSpPr>
        <p:spPr>
          <a:xfrm>
            <a:off x="16029584" y="6971028"/>
            <a:ext cx="2459432" cy="2287272"/>
          </a:xfrm>
          <a:custGeom>
            <a:avLst/>
            <a:gdLst/>
            <a:ahLst/>
            <a:cxnLst/>
            <a:rect l="l" t="t" r="r" b="b"/>
            <a:pathLst>
              <a:path w="2459432" h="2287272">
                <a:moveTo>
                  <a:pt x="0" y="0"/>
                </a:moveTo>
                <a:lnTo>
                  <a:pt x="2459432" y="0"/>
                </a:lnTo>
                <a:lnTo>
                  <a:pt x="2459432" y="2287272"/>
                </a:lnTo>
                <a:lnTo>
                  <a:pt x="0" y="228727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a:off x="-340890" y="1028700"/>
            <a:ext cx="2459432" cy="2287272"/>
          </a:xfrm>
          <a:custGeom>
            <a:avLst/>
            <a:gdLst/>
            <a:ahLst/>
            <a:cxnLst/>
            <a:rect l="l" t="t" r="r" b="b"/>
            <a:pathLst>
              <a:path w="2459432" h="2287272">
                <a:moveTo>
                  <a:pt x="0" y="0"/>
                </a:moveTo>
                <a:lnTo>
                  <a:pt x="2459432" y="0"/>
                </a:lnTo>
                <a:lnTo>
                  <a:pt x="2459432" y="2287272"/>
                </a:lnTo>
                <a:lnTo>
                  <a:pt x="0" y="228727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7" name="TextBox 7"/>
          <p:cNvSpPr txBox="1"/>
          <p:nvPr/>
        </p:nvSpPr>
        <p:spPr>
          <a:xfrm>
            <a:off x="1028707" y="2967268"/>
            <a:ext cx="2990136" cy="1367154"/>
          </a:xfrm>
          <a:prstGeom prst="rect">
            <a:avLst/>
          </a:prstGeom>
        </p:spPr>
        <p:txBody>
          <a:bodyPr lIns="0" tIns="0" rIns="0" bIns="0" rtlCol="0" anchor="t">
            <a:spAutoFit/>
          </a:bodyPr>
          <a:lstStyle/>
          <a:p>
            <a:pPr algn="ctr">
              <a:lnSpc>
                <a:spcPts val="5495"/>
              </a:lnSpc>
            </a:pPr>
            <a:r>
              <a:rPr lang="en-US" sz="3925" b="1">
                <a:solidFill>
                  <a:srgbClr val="8D0A75"/>
                </a:solidFill>
                <a:latin typeface="Canva Sans Bold"/>
                <a:ea typeface="Canva Sans Bold"/>
                <a:cs typeface="Canva Sans Bold"/>
                <a:sym typeface="Canva Sans Bold"/>
              </a:rPr>
              <a:t>Description:</a:t>
            </a:r>
          </a:p>
          <a:p>
            <a:pPr algn="ctr">
              <a:lnSpc>
                <a:spcPts val="5495"/>
              </a:lnSpc>
            </a:pPr>
            <a:endParaRPr lang="en-US" sz="3925" b="1">
              <a:solidFill>
                <a:srgbClr val="8D0A75"/>
              </a:solidFill>
              <a:latin typeface="Canva Sans Bold"/>
              <a:ea typeface="Canva Sans Bold"/>
              <a:cs typeface="Canva Sans Bold"/>
              <a:sym typeface="Canva Sans Bold"/>
            </a:endParaRPr>
          </a:p>
        </p:txBody>
      </p:sp>
      <p:sp>
        <p:nvSpPr>
          <p:cNvPr id="8" name="TextBox 8"/>
          <p:cNvSpPr txBox="1"/>
          <p:nvPr/>
        </p:nvSpPr>
        <p:spPr>
          <a:xfrm>
            <a:off x="1430854" y="4015422"/>
            <a:ext cx="14598730" cy="1135380"/>
          </a:xfrm>
          <a:prstGeom prst="rect">
            <a:avLst/>
          </a:prstGeom>
        </p:spPr>
        <p:txBody>
          <a:bodyPr lIns="0" tIns="0" rIns="0" bIns="0" rtlCol="0" anchor="t">
            <a:spAutoFit/>
          </a:bodyPr>
          <a:lstStyle/>
          <a:p>
            <a:pPr marL="690881" lvl="1" indent="-345440" algn="ctr">
              <a:lnSpc>
                <a:spcPts val="4480"/>
              </a:lnSpc>
              <a:buFont typeface="Arial"/>
              <a:buChar char="•"/>
            </a:pPr>
            <a:r>
              <a:rPr lang="en-US" sz="3200">
                <a:solidFill>
                  <a:srgbClr val="000000"/>
                </a:solidFill>
                <a:latin typeface="Canva Sans"/>
                <a:ea typeface="Canva Sans"/>
                <a:cs typeface="Canva Sans"/>
                <a:sym typeface="Canva Sans"/>
              </a:rPr>
              <a:t> Essential for establishing electrical connections between components.</a:t>
            </a:r>
          </a:p>
          <a:p>
            <a:pPr algn="ctr">
              <a:lnSpc>
                <a:spcPts val="4759"/>
              </a:lnSpc>
            </a:pPr>
            <a:endParaRPr lang="en-US" sz="3200">
              <a:solidFill>
                <a:srgbClr val="000000"/>
              </a:solidFill>
              <a:latin typeface="Canva Sans"/>
              <a:ea typeface="Canva Sans"/>
              <a:cs typeface="Canva Sans"/>
              <a:sym typeface="Canva Sans"/>
            </a:endParaRPr>
          </a:p>
        </p:txBody>
      </p:sp>
      <p:sp>
        <p:nvSpPr>
          <p:cNvPr id="9" name="TextBox 9"/>
          <p:cNvSpPr txBox="1"/>
          <p:nvPr/>
        </p:nvSpPr>
        <p:spPr>
          <a:xfrm>
            <a:off x="1028707" y="5067300"/>
            <a:ext cx="3299817" cy="1367028"/>
          </a:xfrm>
          <a:prstGeom prst="rect">
            <a:avLst/>
          </a:prstGeom>
        </p:spPr>
        <p:txBody>
          <a:bodyPr lIns="0" tIns="0" rIns="0" bIns="0" rtlCol="0" anchor="t">
            <a:spAutoFit/>
          </a:bodyPr>
          <a:lstStyle/>
          <a:p>
            <a:pPr algn="ctr">
              <a:lnSpc>
                <a:spcPts val="5502"/>
              </a:lnSpc>
            </a:pPr>
            <a:r>
              <a:rPr lang="en-US" sz="3929" b="1">
                <a:solidFill>
                  <a:srgbClr val="8D0A75"/>
                </a:solidFill>
                <a:latin typeface="Canva Sans Bold"/>
                <a:ea typeface="Canva Sans Bold"/>
                <a:cs typeface="Canva Sans Bold"/>
                <a:sym typeface="Canva Sans Bold"/>
              </a:rPr>
              <a:t>Key Features:</a:t>
            </a:r>
          </a:p>
          <a:p>
            <a:pPr algn="ctr">
              <a:lnSpc>
                <a:spcPts val="5502"/>
              </a:lnSpc>
            </a:pPr>
            <a:endParaRPr lang="en-US" sz="3929" b="1">
              <a:solidFill>
                <a:srgbClr val="8D0A75"/>
              </a:solidFill>
              <a:latin typeface="Canva Sans Bold"/>
              <a:ea typeface="Canva Sans Bold"/>
              <a:cs typeface="Canva Sans Bold"/>
              <a:sym typeface="Canva Sans Bold"/>
            </a:endParaRPr>
          </a:p>
        </p:txBody>
      </p:sp>
      <p:sp>
        <p:nvSpPr>
          <p:cNvPr id="10" name="TextBox 10"/>
          <p:cNvSpPr txBox="1"/>
          <p:nvPr/>
        </p:nvSpPr>
        <p:spPr>
          <a:xfrm>
            <a:off x="1616038" y="6150552"/>
            <a:ext cx="14598789" cy="2785745"/>
          </a:xfrm>
          <a:prstGeom prst="rect">
            <a:avLst/>
          </a:prstGeom>
        </p:spPr>
        <p:txBody>
          <a:bodyPr lIns="0" tIns="0" rIns="0" bIns="0" rtlCol="0" anchor="t">
            <a:spAutoFit/>
          </a:bodyPr>
          <a:lstStyle/>
          <a:p>
            <a:pPr marL="690879" lvl="1" indent="-345439" algn="l">
              <a:lnSpc>
                <a:spcPts val="4479"/>
              </a:lnSpc>
              <a:buFont typeface="Arial"/>
              <a:buChar char="•"/>
            </a:pPr>
            <a:r>
              <a:rPr lang="en-US" sz="3199">
                <a:solidFill>
                  <a:srgbClr val="000000"/>
                </a:solidFill>
                <a:latin typeface="Canva Sans"/>
                <a:ea typeface="Canva Sans"/>
                <a:cs typeface="Canva Sans"/>
                <a:sym typeface="Canva Sans"/>
              </a:rPr>
              <a:t>Durable and reusable for prototyping and testing.  </a:t>
            </a:r>
          </a:p>
          <a:p>
            <a:pPr marL="690879" lvl="1" indent="-345439" algn="l">
              <a:lnSpc>
                <a:spcPts val="4479"/>
              </a:lnSpc>
              <a:buFont typeface="Arial"/>
              <a:buChar char="•"/>
            </a:pPr>
            <a:r>
              <a:rPr lang="en-US" sz="3199">
                <a:solidFill>
                  <a:srgbClr val="000000"/>
                </a:solidFill>
                <a:latin typeface="Canva Sans"/>
                <a:ea typeface="Canva Sans"/>
                <a:cs typeface="Canva Sans"/>
                <a:sym typeface="Canva Sans"/>
              </a:rPr>
              <a:t>Available in various lengths and types (male-to-male, female-to-male, etc.).  </a:t>
            </a:r>
          </a:p>
          <a:p>
            <a:pPr marL="690879" lvl="1" indent="-345439" algn="l">
              <a:lnSpc>
                <a:spcPts val="4479"/>
              </a:lnSpc>
              <a:buFont typeface="Arial"/>
              <a:buChar char="•"/>
            </a:pPr>
            <a:r>
              <a:rPr lang="en-US" sz="3199">
                <a:solidFill>
                  <a:srgbClr val="000000"/>
                </a:solidFill>
                <a:latin typeface="Canva Sans"/>
                <a:ea typeface="Canva Sans"/>
                <a:cs typeface="Canva Sans"/>
                <a:sym typeface="Canva Sans"/>
              </a:rPr>
              <a:t>Ensures secure and reliable connections for stable operation.  - Ideal for connecting the OLED display and ESP32 in small-scale setups.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33123B"/>
        </a:solidFill>
        <a:effectLst/>
      </p:bgPr>
    </p:bg>
    <p:spTree>
      <p:nvGrpSpPr>
        <p:cNvPr id="1" name=""/>
        <p:cNvGrpSpPr/>
        <p:nvPr/>
      </p:nvGrpSpPr>
      <p:grpSpPr>
        <a:xfrm>
          <a:off x="0" y="0"/>
          <a:ext cx="0" cy="0"/>
          <a:chOff x="0" y="0"/>
          <a:chExt cx="0" cy="0"/>
        </a:xfrm>
      </p:grpSpPr>
      <p:sp>
        <p:nvSpPr>
          <p:cNvPr id="2" name="Freeform 2"/>
          <p:cNvSpPr/>
          <p:nvPr/>
        </p:nvSpPr>
        <p:spPr>
          <a:xfrm flipH="1">
            <a:off x="5236707" y="-2461724"/>
            <a:ext cx="14428598" cy="6961798"/>
          </a:xfrm>
          <a:custGeom>
            <a:avLst/>
            <a:gdLst/>
            <a:ahLst/>
            <a:cxnLst/>
            <a:rect l="l" t="t" r="r" b="b"/>
            <a:pathLst>
              <a:path w="14428598" h="6961798">
                <a:moveTo>
                  <a:pt x="14428597" y="0"/>
                </a:moveTo>
                <a:lnTo>
                  <a:pt x="0" y="0"/>
                </a:lnTo>
                <a:lnTo>
                  <a:pt x="0" y="6961798"/>
                </a:lnTo>
                <a:lnTo>
                  <a:pt x="14428597" y="6961798"/>
                </a:lnTo>
                <a:lnTo>
                  <a:pt x="14428597" y="0"/>
                </a:lnTo>
                <a:close/>
              </a:path>
            </a:pathLst>
          </a:custGeom>
          <a:blipFill>
            <a:blip r:embed="rId2"/>
            <a:stretch>
              <a:fillRect/>
            </a:stretch>
          </a:blipFill>
        </p:spPr>
      </p:sp>
      <p:sp>
        <p:nvSpPr>
          <p:cNvPr id="3" name="Freeform 3"/>
          <p:cNvSpPr/>
          <p:nvPr/>
        </p:nvSpPr>
        <p:spPr>
          <a:xfrm>
            <a:off x="-766888" y="1028700"/>
            <a:ext cx="2459432" cy="2287272"/>
          </a:xfrm>
          <a:custGeom>
            <a:avLst/>
            <a:gdLst/>
            <a:ahLst/>
            <a:cxnLst/>
            <a:rect l="l" t="t" r="r" b="b"/>
            <a:pathLst>
              <a:path w="2459432" h="2287272">
                <a:moveTo>
                  <a:pt x="0" y="0"/>
                </a:moveTo>
                <a:lnTo>
                  <a:pt x="2459432" y="0"/>
                </a:lnTo>
                <a:lnTo>
                  <a:pt x="2459432" y="2287272"/>
                </a:lnTo>
                <a:lnTo>
                  <a:pt x="0" y="228727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2333461" y="342554"/>
            <a:ext cx="6628971" cy="2251523"/>
          </a:xfrm>
          <a:prstGeom prst="rect">
            <a:avLst/>
          </a:prstGeom>
        </p:spPr>
        <p:txBody>
          <a:bodyPr lIns="0" tIns="0" rIns="0" bIns="0" rtlCol="0" anchor="t">
            <a:spAutoFit/>
          </a:bodyPr>
          <a:lstStyle/>
          <a:p>
            <a:pPr algn="l">
              <a:lnSpc>
                <a:spcPts val="8799"/>
              </a:lnSpc>
            </a:pPr>
            <a:r>
              <a:rPr lang="en-US" sz="7999" b="1">
                <a:solidFill>
                  <a:srgbClr val="FFFFFF"/>
                </a:solidFill>
                <a:latin typeface="Heebo Black"/>
                <a:ea typeface="Heebo Black"/>
                <a:cs typeface="Heebo Black"/>
                <a:sym typeface="Heebo Black"/>
              </a:rPr>
              <a:t>Connections</a:t>
            </a:r>
          </a:p>
          <a:p>
            <a:pPr algn="l">
              <a:lnSpc>
                <a:spcPts val="8800"/>
              </a:lnSpc>
            </a:pPr>
            <a:endParaRPr lang="en-US" sz="7999" b="1">
              <a:solidFill>
                <a:srgbClr val="FFFFFF"/>
              </a:solidFill>
              <a:latin typeface="Heebo Black"/>
              <a:ea typeface="Heebo Black"/>
              <a:cs typeface="Heebo Black"/>
              <a:sym typeface="Heebo Black"/>
            </a:endParaRPr>
          </a:p>
        </p:txBody>
      </p:sp>
      <p:sp>
        <p:nvSpPr>
          <p:cNvPr id="5" name="Freeform 5"/>
          <p:cNvSpPr/>
          <p:nvPr/>
        </p:nvSpPr>
        <p:spPr>
          <a:xfrm>
            <a:off x="14029083" y="8538745"/>
            <a:ext cx="2459432" cy="2287272"/>
          </a:xfrm>
          <a:custGeom>
            <a:avLst/>
            <a:gdLst/>
            <a:ahLst/>
            <a:cxnLst/>
            <a:rect l="l" t="t" r="r" b="b"/>
            <a:pathLst>
              <a:path w="2459432" h="2287272">
                <a:moveTo>
                  <a:pt x="0" y="0"/>
                </a:moveTo>
                <a:lnTo>
                  <a:pt x="2459432" y="0"/>
                </a:lnTo>
                <a:lnTo>
                  <a:pt x="2459432" y="2287272"/>
                </a:lnTo>
                <a:lnTo>
                  <a:pt x="0" y="228727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a:off x="14955872" y="6339335"/>
            <a:ext cx="4606857" cy="5333553"/>
          </a:xfrm>
          <a:custGeom>
            <a:avLst/>
            <a:gdLst/>
            <a:ahLst/>
            <a:cxnLst/>
            <a:rect l="l" t="t" r="r" b="b"/>
            <a:pathLst>
              <a:path w="4606857" h="5333553">
                <a:moveTo>
                  <a:pt x="0" y="0"/>
                </a:moveTo>
                <a:lnTo>
                  <a:pt x="4606856" y="0"/>
                </a:lnTo>
                <a:lnTo>
                  <a:pt x="4606856" y="5333553"/>
                </a:lnTo>
                <a:lnTo>
                  <a:pt x="0" y="5333553"/>
                </a:lnTo>
                <a:lnTo>
                  <a:pt x="0" y="0"/>
                </a:lnTo>
                <a:close/>
              </a:path>
            </a:pathLst>
          </a:custGeom>
          <a:blipFill>
            <a:blip r:embed="rId5"/>
            <a:stretch>
              <a:fillRect/>
            </a:stretch>
          </a:blipFill>
        </p:spPr>
      </p:sp>
      <p:sp>
        <p:nvSpPr>
          <p:cNvPr id="7" name="Freeform 7"/>
          <p:cNvSpPr/>
          <p:nvPr/>
        </p:nvSpPr>
        <p:spPr>
          <a:xfrm>
            <a:off x="1028700" y="4987489"/>
            <a:ext cx="1304761" cy="1236262"/>
          </a:xfrm>
          <a:custGeom>
            <a:avLst/>
            <a:gdLst/>
            <a:ahLst/>
            <a:cxnLst/>
            <a:rect l="l" t="t" r="r" b="b"/>
            <a:pathLst>
              <a:path w="1304761" h="1236262">
                <a:moveTo>
                  <a:pt x="0" y="0"/>
                </a:moveTo>
                <a:lnTo>
                  <a:pt x="1304761" y="0"/>
                </a:lnTo>
                <a:lnTo>
                  <a:pt x="1304761" y="1236261"/>
                </a:lnTo>
                <a:lnTo>
                  <a:pt x="0" y="1236261"/>
                </a:lnTo>
                <a:lnTo>
                  <a:pt x="0" y="0"/>
                </a:lnTo>
                <a:close/>
              </a:path>
            </a:pathLst>
          </a:custGeom>
          <a:blipFill>
            <a:blip r:embed="rId6"/>
            <a:stretch>
              <a:fillRect/>
            </a:stretch>
          </a:blipFill>
        </p:spPr>
      </p:sp>
      <p:sp>
        <p:nvSpPr>
          <p:cNvPr id="8" name="TextBox 8"/>
          <p:cNvSpPr txBox="1"/>
          <p:nvPr/>
        </p:nvSpPr>
        <p:spPr>
          <a:xfrm>
            <a:off x="2949572" y="1681163"/>
            <a:ext cx="7553444" cy="887095"/>
          </a:xfrm>
          <a:prstGeom prst="rect">
            <a:avLst/>
          </a:prstGeom>
        </p:spPr>
        <p:txBody>
          <a:bodyPr lIns="0" tIns="0" rIns="0" bIns="0" rtlCol="0" anchor="t">
            <a:spAutoFit/>
          </a:bodyPr>
          <a:lstStyle/>
          <a:p>
            <a:pPr algn="ctr">
              <a:lnSpc>
                <a:spcPts val="7279"/>
              </a:lnSpc>
            </a:pPr>
            <a:r>
              <a:rPr lang="en-US" sz="5199" b="1">
                <a:solidFill>
                  <a:srgbClr val="FFFFFF"/>
                </a:solidFill>
                <a:latin typeface="Canva Sans Bold"/>
                <a:ea typeface="Canva Sans Bold"/>
                <a:cs typeface="Canva Sans Bold"/>
                <a:sym typeface="Canva Sans Bold"/>
              </a:rPr>
              <a:t>OLED Display to ESP32:</a:t>
            </a:r>
          </a:p>
        </p:txBody>
      </p:sp>
      <p:sp>
        <p:nvSpPr>
          <p:cNvPr id="9" name="TextBox 9"/>
          <p:cNvSpPr txBox="1"/>
          <p:nvPr/>
        </p:nvSpPr>
        <p:spPr>
          <a:xfrm>
            <a:off x="4951971" y="3669286"/>
            <a:ext cx="5335883" cy="396194"/>
          </a:xfrm>
          <a:prstGeom prst="rect">
            <a:avLst/>
          </a:prstGeom>
        </p:spPr>
        <p:txBody>
          <a:bodyPr lIns="0" tIns="0" rIns="0" bIns="0" rtlCol="0" anchor="t">
            <a:spAutoFit/>
          </a:bodyPr>
          <a:lstStyle/>
          <a:p>
            <a:pPr marL="518552" lvl="1" indent="-259276" algn="l">
              <a:lnSpc>
                <a:spcPts val="3362"/>
              </a:lnSpc>
              <a:buFont typeface="Arial"/>
              <a:buChar char="•"/>
            </a:pPr>
            <a:r>
              <a:rPr lang="en-US" sz="2401">
                <a:solidFill>
                  <a:srgbClr val="FFFFFF"/>
                </a:solidFill>
                <a:latin typeface="Canva Sans"/>
                <a:ea typeface="Canva Sans"/>
                <a:cs typeface="Canva Sans"/>
                <a:sym typeface="Canva Sans"/>
              </a:rPr>
              <a:t>Connect to pin D19 of ESP32.</a:t>
            </a:r>
          </a:p>
        </p:txBody>
      </p:sp>
      <p:sp>
        <p:nvSpPr>
          <p:cNvPr id="10" name="TextBox 10"/>
          <p:cNvSpPr txBox="1"/>
          <p:nvPr/>
        </p:nvSpPr>
        <p:spPr>
          <a:xfrm>
            <a:off x="3583334" y="3004903"/>
            <a:ext cx="5810901" cy="555462"/>
          </a:xfrm>
          <a:prstGeom prst="rect">
            <a:avLst/>
          </a:prstGeom>
        </p:spPr>
        <p:txBody>
          <a:bodyPr lIns="0" tIns="0" rIns="0" bIns="0" rtlCol="0" anchor="t">
            <a:spAutoFit/>
          </a:bodyPr>
          <a:lstStyle/>
          <a:p>
            <a:pPr marL="703064" lvl="1" indent="-351532" algn="l">
              <a:lnSpc>
                <a:spcPts val="4559"/>
              </a:lnSpc>
              <a:buFont typeface="Arial"/>
              <a:buChar char="•"/>
            </a:pPr>
            <a:r>
              <a:rPr lang="en-US" sz="3256" b="1">
                <a:solidFill>
                  <a:srgbClr val="FFFFFF"/>
                </a:solidFill>
                <a:latin typeface="Canva Sans Bold"/>
                <a:ea typeface="Canva Sans Bold"/>
                <a:cs typeface="Canva Sans Bold"/>
                <a:sym typeface="Canva Sans Bold"/>
              </a:rPr>
              <a:t>SCL (Serial Clock Line):</a:t>
            </a:r>
          </a:p>
        </p:txBody>
      </p:sp>
      <p:sp>
        <p:nvSpPr>
          <p:cNvPr id="11" name="TextBox 11"/>
          <p:cNvSpPr txBox="1"/>
          <p:nvPr/>
        </p:nvSpPr>
        <p:spPr>
          <a:xfrm>
            <a:off x="3583334" y="4332035"/>
            <a:ext cx="5810901" cy="555462"/>
          </a:xfrm>
          <a:prstGeom prst="rect">
            <a:avLst/>
          </a:prstGeom>
        </p:spPr>
        <p:txBody>
          <a:bodyPr lIns="0" tIns="0" rIns="0" bIns="0" rtlCol="0" anchor="t">
            <a:spAutoFit/>
          </a:bodyPr>
          <a:lstStyle/>
          <a:p>
            <a:pPr marL="703064" lvl="1" indent="-351532" algn="l">
              <a:lnSpc>
                <a:spcPts val="4559"/>
              </a:lnSpc>
              <a:buFont typeface="Arial"/>
              <a:buChar char="•"/>
            </a:pPr>
            <a:r>
              <a:rPr lang="en-US" sz="3256" b="1">
                <a:solidFill>
                  <a:srgbClr val="FFFFFF"/>
                </a:solidFill>
                <a:latin typeface="Canva Sans Bold"/>
                <a:ea typeface="Canva Sans Bold"/>
                <a:cs typeface="Canva Sans Bold"/>
                <a:sym typeface="Canva Sans Bold"/>
              </a:rPr>
              <a:t>SDA (Serial Data Line):</a:t>
            </a:r>
          </a:p>
        </p:txBody>
      </p:sp>
      <p:sp>
        <p:nvSpPr>
          <p:cNvPr id="12" name="TextBox 12"/>
          <p:cNvSpPr txBox="1"/>
          <p:nvPr/>
        </p:nvSpPr>
        <p:spPr>
          <a:xfrm>
            <a:off x="4951971" y="4992271"/>
            <a:ext cx="5335883" cy="396194"/>
          </a:xfrm>
          <a:prstGeom prst="rect">
            <a:avLst/>
          </a:prstGeom>
        </p:spPr>
        <p:txBody>
          <a:bodyPr lIns="0" tIns="0" rIns="0" bIns="0" rtlCol="0" anchor="t">
            <a:spAutoFit/>
          </a:bodyPr>
          <a:lstStyle/>
          <a:p>
            <a:pPr marL="518552" lvl="1" indent="-259276" algn="l">
              <a:lnSpc>
                <a:spcPts val="3362"/>
              </a:lnSpc>
              <a:buFont typeface="Arial"/>
              <a:buChar char="•"/>
            </a:pPr>
            <a:r>
              <a:rPr lang="en-US" sz="2401">
                <a:solidFill>
                  <a:srgbClr val="FFFFFF"/>
                </a:solidFill>
                <a:latin typeface="Canva Sans"/>
                <a:ea typeface="Canva Sans"/>
                <a:cs typeface="Canva Sans"/>
                <a:sym typeface="Canva Sans"/>
              </a:rPr>
              <a:t>Connect to pin D18 of ESP32.</a:t>
            </a:r>
          </a:p>
        </p:txBody>
      </p:sp>
      <p:sp>
        <p:nvSpPr>
          <p:cNvPr id="13" name="TextBox 13"/>
          <p:cNvSpPr txBox="1"/>
          <p:nvPr/>
        </p:nvSpPr>
        <p:spPr>
          <a:xfrm>
            <a:off x="3820843" y="5668289"/>
            <a:ext cx="5810901" cy="555462"/>
          </a:xfrm>
          <a:prstGeom prst="rect">
            <a:avLst/>
          </a:prstGeom>
        </p:spPr>
        <p:txBody>
          <a:bodyPr lIns="0" tIns="0" rIns="0" bIns="0" rtlCol="0" anchor="t">
            <a:spAutoFit/>
          </a:bodyPr>
          <a:lstStyle/>
          <a:p>
            <a:pPr marL="703064" lvl="1" indent="-351532" algn="l">
              <a:lnSpc>
                <a:spcPts val="4559"/>
              </a:lnSpc>
              <a:buFont typeface="Arial"/>
              <a:buChar char="•"/>
            </a:pPr>
            <a:r>
              <a:rPr lang="en-US" sz="3256" b="1">
                <a:solidFill>
                  <a:srgbClr val="FFFFFF"/>
                </a:solidFill>
                <a:latin typeface="Canva Sans Bold"/>
                <a:ea typeface="Canva Sans Bold"/>
                <a:cs typeface="Canva Sans Bold"/>
                <a:sym typeface="Canva Sans Bold"/>
              </a:rPr>
              <a:t>VCC:</a:t>
            </a:r>
          </a:p>
        </p:txBody>
      </p:sp>
      <p:sp>
        <p:nvSpPr>
          <p:cNvPr id="14" name="TextBox 14"/>
          <p:cNvSpPr txBox="1"/>
          <p:nvPr/>
        </p:nvSpPr>
        <p:spPr>
          <a:xfrm>
            <a:off x="4951971" y="6328525"/>
            <a:ext cx="6541730" cy="396194"/>
          </a:xfrm>
          <a:prstGeom prst="rect">
            <a:avLst/>
          </a:prstGeom>
        </p:spPr>
        <p:txBody>
          <a:bodyPr lIns="0" tIns="0" rIns="0" bIns="0" rtlCol="0" anchor="t">
            <a:spAutoFit/>
          </a:bodyPr>
          <a:lstStyle/>
          <a:p>
            <a:pPr marL="518552" lvl="1" indent="-259276" algn="l">
              <a:lnSpc>
                <a:spcPts val="3362"/>
              </a:lnSpc>
              <a:buFont typeface="Arial"/>
              <a:buChar char="•"/>
            </a:pPr>
            <a:r>
              <a:rPr lang="en-US" sz="2401">
                <a:solidFill>
                  <a:srgbClr val="FFFFFF"/>
                </a:solidFill>
                <a:latin typeface="Canva Sans"/>
                <a:ea typeface="Canva Sans"/>
                <a:cs typeface="Canva Sans"/>
                <a:sym typeface="Canva Sans"/>
              </a:rPr>
              <a:t>Connect to 3.3V for power supply.</a:t>
            </a:r>
          </a:p>
        </p:txBody>
      </p:sp>
      <p:sp>
        <p:nvSpPr>
          <p:cNvPr id="15" name="TextBox 15"/>
          <p:cNvSpPr txBox="1"/>
          <p:nvPr/>
        </p:nvSpPr>
        <p:spPr>
          <a:xfrm>
            <a:off x="3820843" y="6991419"/>
            <a:ext cx="5810901" cy="555462"/>
          </a:xfrm>
          <a:prstGeom prst="rect">
            <a:avLst/>
          </a:prstGeom>
        </p:spPr>
        <p:txBody>
          <a:bodyPr lIns="0" tIns="0" rIns="0" bIns="0" rtlCol="0" anchor="t">
            <a:spAutoFit/>
          </a:bodyPr>
          <a:lstStyle/>
          <a:p>
            <a:pPr marL="703064" lvl="1" indent="-351532" algn="l">
              <a:lnSpc>
                <a:spcPts val="4559"/>
              </a:lnSpc>
              <a:buFont typeface="Arial"/>
              <a:buChar char="•"/>
            </a:pPr>
            <a:r>
              <a:rPr lang="en-US" sz="3256" b="1">
                <a:solidFill>
                  <a:srgbClr val="FFFFFF"/>
                </a:solidFill>
                <a:latin typeface="Canva Sans Bold"/>
                <a:ea typeface="Canva Sans Bold"/>
                <a:cs typeface="Canva Sans Bold"/>
                <a:sym typeface="Canva Sans Bold"/>
              </a:rPr>
              <a:t>GND:</a:t>
            </a:r>
          </a:p>
        </p:txBody>
      </p:sp>
      <p:sp>
        <p:nvSpPr>
          <p:cNvPr id="16" name="TextBox 16"/>
          <p:cNvSpPr txBox="1"/>
          <p:nvPr/>
        </p:nvSpPr>
        <p:spPr>
          <a:xfrm>
            <a:off x="4951971" y="7651656"/>
            <a:ext cx="5335883" cy="396194"/>
          </a:xfrm>
          <a:prstGeom prst="rect">
            <a:avLst/>
          </a:prstGeom>
        </p:spPr>
        <p:txBody>
          <a:bodyPr lIns="0" tIns="0" rIns="0" bIns="0" rtlCol="0" anchor="t">
            <a:spAutoFit/>
          </a:bodyPr>
          <a:lstStyle/>
          <a:p>
            <a:pPr marL="518552" lvl="1" indent="-259276" algn="l">
              <a:lnSpc>
                <a:spcPts val="3362"/>
              </a:lnSpc>
              <a:buFont typeface="Arial"/>
              <a:buChar char="•"/>
            </a:pPr>
            <a:r>
              <a:rPr lang="en-US" sz="2401">
                <a:solidFill>
                  <a:srgbClr val="FFFFFF"/>
                </a:solidFill>
                <a:latin typeface="Canva Sans"/>
                <a:ea typeface="Canva Sans"/>
                <a:cs typeface="Canva Sans"/>
                <a:sym typeface="Canva Sans"/>
              </a:rPr>
              <a:t>Connect to GND for grounding.</a:t>
            </a:r>
          </a:p>
        </p:txBody>
      </p:sp>
      <p:sp>
        <p:nvSpPr>
          <p:cNvPr id="17" name="TextBox 17"/>
          <p:cNvSpPr txBox="1"/>
          <p:nvPr/>
        </p:nvSpPr>
        <p:spPr>
          <a:xfrm>
            <a:off x="3820843" y="8227677"/>
            <a:ext cx="5810901" cy="555462"/>
          </a:xfrm>
          <a:prstGeom prst="rect">
            <a:avLst/>
          </a:prstGeom>
        </p:spPr>
        <p:txBody>
          <a:bodyPr lIns="0" tIns="0" rIns="0" bIns="0" rtlCol="0" anchor="t">
            <a:spAutoFit/>
          </a:bodyPr>
          <a:lstStyle/>
          <a:p>
            <a:pPr marL="703064" lvl="1" indent="-351532" algn="l">
              <a:lnSpc>
                <a:spcPts val="4559"/>
              </a:lnSpc>
              <a:buFont typeface="Arial"/>
              <a:buChar char="•"/>
            </a:pPr>
            <a:r>
              <a:rPr lang="en-US" sz="3256" b="1">
                <a:solidFill>
                  <a:srgbClr val="FFFFFF"/>
                </a:solidFill>
                <a:latin typeface="Canva Sans Bold"/>
                <a:ea typeface="Canva Sans Bold"/>
                <a:cs typeface="Canva Sans Bold"/>
                <a:sym typeface="Canva Sans Bold"/>
              </a:rPr>
              <a:t>Additional Notes:</a:t>
            </a:r>
          </a:p>
        </p:txBody>
      </p:sp>
      <p:sp>
        <p:nvSpPr>
          <p:cNvPr id="18" name="TextBox 18"/>
          <p:cNvSpPr txBox="1"/>
          <p:nvPr/>
        </p:nvSpPr>
        <p:spPr>
          <a:xfrm>
            <a:off x="5236707" y="8887914"/>
            <a:ext cx="8141428" cy="1653494"/>
          </a:xfrm>
          <a:prstGeom prst="rect">
            <a:avLst/>
          </a:prstGeom>
        </p:spPr>
        <p:txBody>
          <a:bodyPr lIns="0" tIns="0" rIns="0" bIns="0" rtlCol="0" anchor="t">
            <a:spAutoFit/>
          </a:bodyPr>
          <a:lstStyle/>
          <a:p>
            <a:pPr marL="518552" lvl="1" indent="-259276" algn="l">
              <a:lnSpc>
                <a:spcPts val="3362"/>
              </a:lnSpc>
              <a:buFont typeface="Arial"/>
              <a:buChar char="•"/>
            </a:pPr>
            <a:r>
              <a:rPr lang="en-US" sz="2401">
                <a:solidFill>
                  <a:srgbClr val="FFFFFF"/>
                </a:solidFill>
                <a:latin typeface="Canva Sans"/>
                <a:ea typeface="Canva Sans"/>
                <a:cs typeface="Canva Sans"/>
                <a:sym typeface="Canva Sans"/>
              </a:rPr>
              <a:t> Ensure stable connections using a breadboard or soldered PCB.  </a:t>
            </a:r>
          </a:p>
          <a:p>
            <a:pPr marL="518552" lvl="1" indent="-259276" algn="l">
              <a:lnSpc>
                <a:spcPts val="3362"/>
              </a:lnSpc>
              <a:buFont typeface="Arial"/>
              <a:buChar char="•"/>
            </a:pPr>
            <a:r>
              <a:rPr lang="en-US" sz="2401">
                <a:solidFill>
                  <a:srgbClr val="FFFFFF"/>
                </a:solidFill>
                <a:latin typeface="Canva Sans"/>
                <a:ea typeface="Canva Sans"/>
                <a:cs typeface="Canva Sans"/>
                <a:sym typeface="Canva Sans"/>
              </a:rPr>
              <a:t>Verify wiring to prevent communication errors.</a:t>
            </a:r>
          </a:p>
          <a:p>
            <a:pPr marL="518552" lvl="1" indent="-259276" algn="l">
              <a:lnSpc>
                <a:spcPts val="3362"/>
              </a:lnSpc>
              <a:buFont typeface="Arial"/>
              <a:buChar char="•"/>
            </a:pPr>
            <a:endParaRPr lang="en-US" sz="2401">
              <a:solidFill>
                <a:srgbClr val="FFFFFF"/>
              </a:solidFill>
              <a:latin typeface="Canva Sans"/>
              <a:ea typeface="Canva Sans"/>
              <a:cs typeface="Canva Sans"/>
              <a:sym typeface="Canva Sans"/>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824</Words>
  <Application>Microsoft Office PowerPoint</Application>
  <PresentationFormat>Custom</PresentationFormat>
  <Paragraphs>129</Paragraphs>
  <Slides>14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Canva Sans</vt:lpstr>
      <vt:lpstr>Heebo Black</vt:lpstr>
      <vt:lpstr>Canva Sans Bold</vt:lpstr>
      <vt:lpstr>Assistant Regular</vt:lpstr>
      <vt:lpstr>Assistant Regular Bold</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Helmet</dc:title>
  <cp:lastModifiedBy>UJJWAL SHARMA</cp:lastModifiedBy>
  <cp:revision>2</cp:revision>
  <dcterms:created xsi:type="dcterms:W3CDTF">2006-08-16T00:00:00Z</dcterms:created>
  <dcterms:modified xsi:type="dcterms:W3CDTF">2025-01-17T04:40:39Z</dcterms:modified>
  <dc:identifier>DAGby33PrqE</dc:identifier>
</cp:coreProperties>
</file>

<file path=docProps/thumbnail.jpeg>
</file>